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8" r:id="rId1"/>
  </p:sldMasterIdLst>
  <p:sldIdLst>
    <p:sldId id="256" r:id="rId2"/>
    <p:sldId id="257" r:id="rId3"/>
    <p:sldId id="265" r:id="rId4"/>
    <p:sldId id="258" r:id="rId5"/>
    <p:sldId id="259" r:id="rId6"/>
    <p:sldId id="266" r:id="rId7"/>
    <p:sldId id="267" r:id="rId8"/>
    <p:sldId id="268" r:id="rId9"/>
    <p:sldId id="260" r:id="rId10"/>
    <p:sldId id="261" r:id="rId11"/>
    <p:sldId id="269"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7D2E242-206A-4277-BB20-350158803793}" type="doc">
      <dgm:prSet loTypeId="urn:microsoft.com/office/officeart/2005/8/layout/arrow6" loCatId="relationship" qsTypeId="urn:microsoft.com/office/officeart/2005/8/quickstyle/simple1" qsCatId="simple" csTypeId="urn:microsoft.com/office/officeart/2005/8/colors/accent0_1" csCatId="mainScheme" phldr="1"/>
      <dgm:spPr/>
      <dgm:t>
        <a:bodyPr/>
        <a:lstStyle/>
        <a:p>
          <a:endParaRPr lang="en-US"/>
        </a:p>
      </dgm:t>
    </dgm:pt>
    <dgm:pt modelId="{1DB91A13-6ACD-413D-81F5-F26178512772}">
      <dgm:prSet/>
      <dgm:spPr/>
      <dgm:t>
        <a:bodyPr/>
        <a:lstStyle/>
        <a:p>
          <a:r>
            <a:rPr lang="en-US" b="1" dirty="0"/>
            <a:t>CSE 211 DEPT </a:t>
          </a:r>
        </a:p>
      </dgm:t>
    </dgm:pt>
    <dgm:pt modelId="{69707BBE-1B52-4B77-8067-6CA0B2B7B302}" type="parTrans" cxnId="{45FA60C7-A659-4CE4-8DCF-A52FB869C61D}">
      <dgm:prSet/>
      <dgm:spPr/>
      <dgm:t>
        <a:bodyPr/>
        <a:lstStyle/>
        <a:p>
          <a:endParaRPr lang="en-US"/>
        </a:p>
      </dgm:t>
    </dgm:pt>
    <dgm:pt modelId="{033E857C-265C-4C42-8629-2321F67FE5D0}" type="sibTrans" cxnId="{45FA60C7-A659-4CE4-8DCF-A52FB869C61D}">
      <dgm:prSet/>
      <dgm:spPr/>
      <dgm:t>
        <a:bodyPr/>
        <a:lstStyle/>
        <a:p>
          <a:endParaRPr lang="en-US"/>
        </a:p>
      </dgm:t>
    </dgm:pt>
    <dgm:pt modelId="{27A3D7C3-0C6D-4965-8E55-01289673DDA2}">
      <dgm:prSet/>
      <dgm:spPr/>
      <dgm:t>
        <a:bodyPr/>
        <a:lstStyle/>
        <a:p>
          <a:r>
            <a:rPr lang="en-US" b="1" dirty="0"/>
            <a:t>Lecturer Uzma Hasan, CSE department</a:t>
          </a:r>
        </a:p>
      </dgm:t>
    </dgm:pt>
    <dgm:pt modelId="{6C9AE0DB-7ABC-469A-9526-986FD05EEB29}" type="parTrans" cxnId="{26D82544-EA61-4A0F-AD42-7197C9939A7A}">
      <dgm:prSet/>
      <dgm:spPr/>
      <dgm:t>
        <a:bodyPr/>
        <a:lstStyle/>
        <a:p>
          <a:endParaRPr lang="en-US"/>
        </a:p>
      </dgm:t>
    </dgm:pt>
    <dgm:pt modelId="{3DED61DA-A207-4A8A-9BCB-AE23C51B456E}" type="sibTrans" cxnId="{26D82544-EA61-4A0F-AD42-7197C9939A7A}">
      <dgm:prSet/>
      <dgm:spPr/>
      <dgm:t>
        <a:bodyPr/>
        <a:lstStyle/>
        <a:p>
          <a:endParaRPr lang="en-US"/>
        </a:p>
      </dgm:t>
    </dgm:pt>
    <dgm:pt modelId="{A34F17A5-9C70-4310-9390-4CCD9FAF475C}" type="pres">
      <dgm:prSet presAssocID="{D7D2E242-206A-4277-BB20-350158803793}" presName="compositeShape" presStyleCnt="0">
        <dgm:presLayoutVars>
          <dgm:chMax val="2"/>
          <dgm:dir/>
          <dgm:resizeHandles val="exact"/>
        </dgm:presLayoutVars>
      </dgm:prSet>
      <dgm:spPr/>
    </dgm:pt>
    <dgm:pt modelId="{C3C45798-2F3F-4244-BE2F-9A9718DF8C27}" type="pres">
      <dgm:prSet presAssocID="{D7D2E242-206A-4277-BB20-350158803793}" presName="ribbon" presStyleLbl="node1" presStyleIdx="0" presStyleCnt="1" custScaleX="131362" custLinFactNeighborX="0" custLinFactNeighborY="716"/>
      <dgm:spPr/>
    </dgm:pt>
    <dgm:pt modelId="{84EE28D9-124A-4EDD-B6EE-1299578ADEE2}" type="pres">
      <dgm:prSet presAssocID="{D7D2E242-206A-4277-BB20-350158803793}" presName="leftArrowText" presStyleLbl="node1" presStyleIdx="0" presStyleCnt="1" custScaleX="167669" custScaleY="81650" custLinFactNeighborX="-11282" custLinFactNeighborY="1461">
        <dgm:presLayoutVars>
          <dgm:chMax val="0"/>
          <dgm:bulletEnabled val="1"/>
        </dgm:presLayoutVars>
      </dgm:prSet>
      <dgm:spPr/>
    </dgm:pt>
    <dgm:pt modelId="{B7E019C7-658B-4E90-AA6D-7CC94292F8CC}" type="pres">
      <dgm:prSet presAssocID="{D7D2E242-206A-4277-BB20-350158803793}" presName="rightArrowText" presStyleLbl="node1" presStyleIdx="0" presStyleCnt="1" custScaleX="151404" custLinFactNeighborX="17009" custLinFactNeighborY="8565">
        <dgm:presLayoutVars>
          <dgm:chMax val="0"/>
          <dgm:bulletEnabled val="1"/>
        </dgm:presLayoutVars>
      </dgm:prSet>
      <dgm:spPr/>
    </dgm:pt>
  </dgm:ptLst>
  <dgm:cxnLst>
    <dgm:cxn modelId="{D240D706-4F23-4A66-9B04-CD1B08ECEC70}" type="presOf" srcId="{1DB91A13-6ACD-413D-81F5-F26178512772}" destId="{84EE28D9-124A-4EDD-B6EE-1299578ADEE2}" srcOrd="0" destOrd="0" presId="urn:microsoft.com/office/officeart/2005/8/layout/arrow6"/>
    <dgm:cxn modelId="{26D82544-EA61-4A0F-AD42-7197C9939A7A}" srcId="{D7D2E242-206A-4277-BB20-350158803793}" destId="{27A3D7C3-0C6D-4965-8E55-01289673DDA2}" srcOrd="1" destOrd="0" parTransId="{6C9AE0DB-7ABC-469A-9526-986FD05EEB29}" sibTransId="{3DED61DA-A207-4A8A-9BCB-AE23C51B456E}"/>
    <dgm:cxn modelId="{E7FA4E7C-3863-4985-86F3-242B3E982714}" type="presOf" srcId="{D7D2E242-206A-4277-BB20-350158803793}" destId="{A34F17A5-9C70-4310-9390-4CCD9FAF475C}" srcOrd="0" destOrd="0" presId="urn:microsoft.com/office/officeart/2005/8/layout/arrow6"/>
    <dgm:cxn modelId="{7A78E0A8-3EBE-4E2F-BAFE-1E6B413DA666}" type="presOf" srcId="{27A3D7C3-0C6D-4965-8E55-01289673DDA2}" destId="{B7E019C7-658B-4E90-AA6D-7CC94292F8CC}" srcOrd="0" destOrd="0" presId="urn:microsoft.com/office/officeart/2005/8/layout/arrow6"/>
    <dgm:cxn modelId="{45FA60C7-A659-4CE4-8DCF-A52FB869C61D}" srcId="{D7D2E242-206A-4277-BB20-350158803793}" destId="{1DB91A13-6ACD-413D-81F5-F26178512772}" srcOrd="0" destOrd="0" parTransId="{69707BBE-1B52-4B77-8067-6CA0B2B7B302}" sibTransId="{033E857C-265C-4C42-8629-2321F67FE5D0}"/>
    <dgm:cxn modelId="{43A10ABC-55E6-42B9-BCAC-2643AA419B9A}" type="presParOf" srcId="{A34F17A5-9C70-4310-9390-4CCD9FAF475C}" destId="{C3C45798-2F3F-4244-BE2F-9A9718DF8C27}" srcOrd="0" destOrd="0" presId="urn:microsoft.com/office/officeart/2005/8/layout/arrow6"/>
    <dgm:cxn modelId="{FE2FF363-6D29-4254-A838-75557FFFE07B}" type="presParOf" srcId="{A34F17A5-9C70-4310-9390-4CCD9FAF475C}" destId="{84EE28D9-124A-4EDD-B6EE-1299578ADEE2}" srcOrd="1" destOrd="0" presId="urn:microsoft.com/office/officeart/2005/8/layout/arrow6"/>
    <dgm:cxn modelId="{14039467-6966-4883-A5A0-180DA2EA751C}" type="presParOf" srcId="{A34F17A5-9C70-4310-9390-4CCD9FAF475C}" destId="{B7E019C7-658B-4E90-AA6D-7CC94292F8CC}" srcOrd="2" destOrd="0" presId="urn:microsoft.com/office/officeart/2005/8/layout/arrow6"/>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C45798-2F3F-4244-BE2F-9A9718DF8C27}">
      <dsp:nvSpPr>
        <dsp:cNvPr id="0" name=""/>
        <dsp:cNvSpPr/>
      </dsp:nvSpPr>
      <dsp:spPr>
        <a:xfrm>
          <a:off x="1364869" y="0"/>
          <a:ext cx="4071873" cy="1239894"/>
        </a:xfrm>
        <a:prstGeom prst="leftRightRibbon">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4EE28D9-124A-4EDD-B6EE-1299578ADEE2}">
      <dsp:nvSpPr>
        <dsp:cNvPr id="0" name=""/>
        <dsp:cNvSpPr/>
      </dsp:nvSpPr>
      <dsp:spPr>
        <a:xfrm>
          <a:off x="1761404" y="281600"/>
          <a:ext cx="1715107" cy="496062"/>
        </a:xfrm>
        <a:prstGeom prst="rect">
          <a:avLst/>
        </a:prstGeom>
        <a:noFill/>
        <a:ln w="127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46228" rIns="0" bIns="49530" numCol="1" spcCol="1270" anchor="ctr" anchorCtr="0">
          <a:noAutofit/>
        </a:bodyPr>
        <a:lstStyle/>
        <a:p>
          <a:pPr marL="0" lvl="0" indent="0" algn="ctr" defTabSz="577850">
            <a:lnSpc>
              <a:spcPct val="90000"/>
            </a:lnSpc>
            <a:spcBef>
              <a:spcPct val="0"/>
            </a:spcBef>
            <a:spcAft>
              <a:spcPct val="35000"/>
            </a:spcAft>
            <a:buNone/>
          </a:pPr>
          <a:r>
            <a:rPr lang="en-US" sz="1300" b="1" kern="1200" dirty="0"/>
            <a:t>CSE 211 DEPT </a:t>
          </a:r>
        </a:p>
      </dsp:txBody>
      <dsp:txXfrm>
        <a:off x="1761404" y="281600"/>
        <a:ext cx="1715107" cy="496062"/>
      </dsp:txXfrm>
    </dsp:sp>
    <dsp:sp modelId="{B7E019C7-658B-4E90-AA6D-7CC94292F8CC}">
      <dsp:nvSpPr>
        <dsp:cNvPr id="0" name=""/>
        <dsp:cNvSpPr/>
      </dsp:nvSpPr>
      <dsp:spPr>
        <a:xfrm>
          <a:off x="3295716" y="467400"/>
          <a:ext cx="1830317" cy="607548"/>
        </a:xfrm>
        <a:prstGeom prst="rect">
          <a:avLst/>
        </a:prstGeom>
        <a:noFill/>
        <a:ln w="127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46228" rIns="0" bIns="49530" numCol="1" spcCol="1270" anchor="ctr" anchorCtr="0">
          <a:noAutofit/>
        </a:bodyPr>
        <a:lstStyle/>
        <a:p>
          <a:pPr marL="0" lvl="0" indent="0" algn="ctr" defTabSz="577850">
            <a:lnSpc>
              <a:spcPct val="90000"/>
            </a:lnSpc>
            <a:spcBef>
              <a:spcPct val="0"/>
            </a:spcBef>
            <a:spcAft>
              <a:spcPct val="35000"/>
            </a:spcAft>
            <a:buNone/>
          </a:pPr>
          <a:r>
            <a:rPr lang="en-US" sz="1300" b="1" kern="1200" dirty="0"/>
            <a:t>Lecturer Uzma Hasan, CSE department</a:t>
          </a:r>
        </a:p>
      </dsp:txBody>
      <dsp:txXfrm>
        <a:off x="3295716" y="467400"/>
        <a:ext cx="1830317" cy="607548"/>
      </dsp:txXfrm>
    </dsp:sp>
  </dsp:spTree>
</dsp:drawing>
</file>

<file path=ppt/diagrams/layout1.xml><?xml version="1.0" encoding="utf-8"?>
<dgm:layoutDef xmlns:dgm="http://schemas.openxmlformats.org/drawingml/2006/diagram" xmlns:a="http://schemas.openxmlformats.org/drawingml/2006/main" uniqueId="urn:microsoft.com/office/officeart/2005/8/layout/arrow6">
  <dgm:title val=""/>
  <dgm:desc val=""/>
  <dgm:catLst>
    <dgm:cat type="relationship" pri="4000"/>
    <dgm:cat type="process" pri="29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param type="horzAlign" val="ctr"/>
      <dgm:param type="vertAlign" val="mid"/>
      <dgm:param type="ar" val="2.5"/>
    </dgm:alg>
    <dgm:shape xmlns:r="http://schemas.openxmlformats.org/officeDocument/2006/relationships" r:blip="">
      <dgm:adjLst/>
    </dgm:shape>
    <dgm:presOf/>
    <dgm:constrLst>
      <dgm:constr type="primFontSz" for="des" ptType="node" op="equ"/>
      <dgm:constr type="w" for="ch" forName="ribbon" refType="h" refFor="ch" refForName="ribbon" fact="2.5"/>
      <dgm:constr type="h" for="ch" forName="leftArrowText" refType="h" fact="0.49"/>
      <dgm:constr type="ctrY" for="ch" forName="leftArrowText" refType="ctrY" refFor="ch" refForName="ribbon"/>
      <dgm:constr type="ctrYOff" for="ch" forName="leftArrowText" refType="h" refFor="ch" refForName="ribbon" fact="-0.08"/>
      <dgm:constr type="l" for="ch" forName="leftArrowText" refType="w" refFor="ch" refForName="ribbon" fact="0.12"/>
      <dgm:constr type="r" for="ch" forName="leftArrowText" refType="w" refFor="ch" refForName="ribbon" fact="0.45"/>
      <dgm:constr type="h" for="ch" forName="rightArrowText" refType="h" fact="0.49"/>
      <dgm:constr type="ctrY" for="ch" forName="rightArrowText" refType="ctrY" refFor="ch" refForName="ribbon"/>
      <dgm:constr type="ctrYOff" for="ch" forName="rightArrowText" refType="h" refFor="ch" refForName="ribbon" fact="0.08"/>
      <dgm:constr type="l" for="ch" forName="rightArrowText" refType="w" refFor="ch" refForName="ribbon" fact="0.5"/>
      <dgm:constr type="r" for="ch" forName="rightArrowText" refType="w" refFor="ch" refForName="ribbon" fact="0.89"/>
    </dgm:constrLst>
    <dgm:ruleLst/>
    <dgm:choose name="Name0">
      <dgm:if name="Name1" axis="ch" ptType="node" func="cnt" op="gte" val="1">
        <dgm:layoutNode name="ribbon" styleLbl="node1">
          <dgm:alg type="sp"/>
          <dgm:shape xmlns:r="http://schemas.openxmlformats.org/officeDocument/2006/relationships" type="leftRightRibbon" r:blip="">
            <dgm:adjLst/>
          </dgm:shape>
          <dgm:presOf/>
          <dgm:constrLst/>
          <dgm:ruleLst/>
        </dgm:layoutNode>
        <dgm:layoutNode name="leftArrowText" styleLbl="node1">
          <dgm:varLst>
            <dgm:chMax val="0"/>
            <dgm:bulletEnabled val="1"/>
          </dgm:varLst>
          <dgm:alg type="tx">
            <dgm:param type="txAnchorVertCh" val="mid"/>
          </dgm:alg>
          <dgm:shape xmlns:r="http://schemas.openxmlformats.org/officeDocument/2006/relationships" type="rect" r:blip="" hideGeom="1">
            <dgm:adjLst/>
          </dgm:shape>
          <dgm:choose name="Name2">
            <dgm:if name="Name3" func="var" arg="dir" op="equ" val="norm">
              <dgm:presOf axis="ch desOrSelf" ptType="node node" st="1 1" cnt="1 0"/>
            </dgm:if>
            <dgm:else name="Name4">
              <dgm:presOf axis="ch desOrSelf" ptType="node node" st="2 1" cnt="1 0"/>
            </dgm:else>
          </dgm:choose>
          <dgm:constrLst>
            <dgm:constr type="primFontSz" val="65"/>
            <dgm:constr type="tMarg" refType="primFontSz" fact="0.28"/>
            <dgm:constr type="lMarg"/>
            <dgm:constr type="bMarg" refType="primFontSz" fact="0.3"/>
            <dgm:constr type="rMarg"/>
          </dgm:constrLst>
          <dgm:ruleLst>
            <dgm:rule type="primFontSz" val="5" fact="NaN" max="NaN"/>
          </dgm:ruleLst>
        </dgm:layoutNode>
        <dgm:layoutNode name="rightArrowText" styleLbl="node1">
          <dgm:varLst>
            <dgm:chMax val="0"/>
            <dgm:bulletEnabled val="1"/>
          </dgm:varLst>
          <dgm:alg type="tx">
            <dgm:param type="txAnchorVertCh" val="mid"/>
          </dgm:alg>
          <dgm:shape xmlns:r="http://schemas.openxmlformats.org/officeDocument/2006/relationships" type="rect" r:blip="" hideGeom="1">
            <dgm:adjLst/>
          </dgm:shape>
          <dgm:choose name="Name5">
            <dgm:if name="Name6" func="var" arg="dir" op="equ" val="norm">
              <dgm:presOf axis="ch desOrSelf" ptType="node node" st="2 1" cnt="1 0"/>
            </dgm:if>
            <dgm:else name="Name7">
              <dgm:presOf axis="ch desOrSelf" ptType="node node" st="1 1" cnt="1 0"/>
            </dgm:else>
          </dgm:choose>
          <dgm:constrLst>
            <dgm:constr type="primFontSz" val="65"/>
            <dgm:constr type="tMarg" refType="primFontSz" fact="0.28"/>
            <dgm:constr type="lMarg"/>
            <dgm:constr type="bMarg" refType="primFontSz" fact="0.3"/>
            <dgm:constr type="rMarg"/>
          </dgm:constrLst>
          <dgm:ruleLst>
            <dgm:rule type="primFontSz" val="5" fact="NaN" max="NaN"/>
          </dgm:ruleLst>
        </dgm:layoutNode>
      </dgm:if>
      <dgm:else name="Name8"/>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jpg>
</file>

<file path=ppt/media/image3.jp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smtClean="0"/>
              <a:t>12/9/2020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57252346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smtClean="0"/>
              <a:t>12/9/2020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3976534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smtClean="0"/>
              <a:t>12/9/2020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0353230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smtClean="0"/>
              <a:t>12/9/2020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7360544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smtClean="0"/>
              <a:t>12/9/2020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8710259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smtClean="0"/>
              <a:t>12/9/2020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516199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smtClean="0"/>
              <a:t>12/9/2020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4426577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smtClean="0"/>
              <a:t>12/9/2020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4229139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smtClean="0"/>
              <a:t>12/9/2020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0982913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1BE4249-C0D0-4B06-8692-E8BB871AF643}" type="datetimeFigureOut">
              <a:rPr lang="en-US" smtClean="0"/>
              <a:t>12/9/2020</a:t>
            </a:fld>
            <a:endParaRPr lang="en-US" dirty="0"/>
          </a:p>
        </p:txBody>
      </p:sp>
      <p:sp>
        <p:nvSpPr>
          <p:cNvPr id="6" name="Footer Placeholder 5"/>
          <p:cNvSpPr>
            <a:spLocks noGrp="1"/>
          </p:cNvSpPr>
          <p:nvPr>
            <p:ph type="ftr" sz="quarter" idx="11"/>
          </p:nvPr>
        </p:nvSpPr>
        <p:spPr>
          <a:xfrm>
            <a:off x="804672" y="6236208"/>
            <a:ext cx="5167503" cy="320040"/>
          </a:xfrm>
        </p:spPr>
        <p:txBody>
          <a:bodyPr/>
          <a:lstStyle>
            <a:lvl1pPr>
              <a:defRPr>
                <a:solidFill>
                  <a:srgbClr val="FFFFFF">
                    <a:alpha val="69804"/>
                  </a:srgbClr>
                </a:solidFill>
              </a:defRPr>
            </a:lvl1p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8988865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alpha val="90000"/>
                  </a:srgbClr>
                </a:solidFill>
                <a:effectLst>
                  <a:outerShdw blurRad="50800" dist="38100" dir="2700000" algn="tl" rotWithShape="0">
                    <a:prstClr val="black">
                      <a:alpha val="43000"/>
                    </a:prstClr>
                  </a:outerShdw>
                </a:effectLst>
              </a:defRPr>
            </a:lvl1pPr>
          </a:lstStyle>
          <a:p>
            <a:fld id="{042B0DB6-F5C7-45FB-8CF3-31B45F9C2DAC}" type="datetimeFigureOut">
              <a:rPr lang="en-US" smtClean="0"/>
              <a:t>12/9/2020</a:t>
            </a:fld>
            <a:endParaRPr lang="en-US" dirty="0"/>
          </a:p>
        </p:txBody>
      </p:sp>
      <p:sp>
        <p:nvSpPr>
          <p:cNvPr id="6" name="Footer Placeholder 5"/>
          <p:cNvSpPr>
            <a:spLocks noGrp="1"/>
          </p:cNvSpPr>
          <p:nvPr>
            <p:ph type="ftr" sz="quarter" idx="11"/>
          </p:nvPr>
        </p:nvSpPr>
        <p:spPr>
          <a:xfrm>
            <a:off x="808523" y="6236208"/>
            <a:ext cx="5103729" cy="320040"/>
          </a:xfrm>
        </p:spPr>
        <p:txBody>
          <a:bodyPr/>
          <a:lstStyle>
            <a:lvl1pPr>
              <a:defRPr>
                <a:solidFill>
                  <a:srgbClr val="FFFFFF">
                    <a:alpha val="70000"/>
                  </a:srgbClr>
                </a:solidFill>
              </a:defRPr>
            </a:lvl1p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4391225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23000">
              <a:srgbClr val="86BF59"/>
            </a:gs>
            <a:gs pos="60000">
              <a:srgbClr val="E4ECA7"/>
            </a:gs>
            <a:gs pos="0">
              <a:schemeClr val="tx1">
                <a:lumMod val="50000"/>
                <a:lumOff val="50000"/>
              </a:schemeClr>
            </a:gs>
            <a:gs pos="44000">
              <a:schemeClr val="accent1">
                <a:lumMod val="45000"/>
                <a:lumOff val="55000"/>
              </a:schemeClr>
            </a:gs>
            <a:gs pos="8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smtClean="0"/>
              <a:t>12/9/2020</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776199027"/>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sldNum="0" hdr="0" ftr="0" dt="0"/>
  <p:txStyles>
    <p:title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youtube.com/watch?v=eUUoBtJAmVI" TargetMode="External"/><Relationship Id="rId2" Type="http://schemas.openxmlformats.org/officeDocument/2006/relationships/hyperlink" Target="https://www.youtube.com/watch?v=Qsq4HS-P6a4" TargetMode="External"/><Relationship Id="rId1" Type="http://schemas.openxmlformats.org/officeDocument/2006/relationships/slideLayout" Target="../slideLayouts/slideLayout2.xml"/><Relationship Id="rId4" Type="http://schemas.openxmlformats.org/officeDocument/2006/relationships/hyperlink" Target="https://www.youtube.com/watch?v=upYECwnlX0Q"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10F012A-3133-403F-8047-C57359652D9B}"/>
              </a:ext>
            </a:extLst>
          </p:cNvPr>
          <p:cNvPicPr>
            <a:picLocks noChangeAspect="1"/>
          </p:cNvPicPr>
          <p:nvPr/>
        </p:nvPicPr>
        <p:blipFill>
          <a:blip r:embed="rId2"/>
          <a:stretch>
            <a:fillRect/>
          </a:stretch>
        </p:blipFill>
        <p:spPr>
          <a:xfrm>
            <a:off x="-14795" y="-10732"/>
            <a:ext cx="12192000" cy="6868732"/>
          </a:xfrm>
          <a:prstGeom prst="rect">
            <a:avLst/>
          </a:prstGeom>
        </p:spPr>
      </p:pic>
      <p:sp>
        <p:nvSpPr>
          <p:cNvPr id="2" name="Title 1">
            <a:extLst>
              <a:ext uri="{FF2B5EF4-FFF2-40B4-BE49-F238E27FC236}">
                <a16:creationId xmlns:a16="http://schemas.microsoft.com/office/drawing/2014/main" id="{69EB944C-6CA9-455C-A6BD-324FFC27D469}"/>
              </a:ext>
            </a:extLst>
          </p:cNvPr>
          <p:cNvSpPr>
            <a:spLocks noGrp="1"/>
          </p:cNvSpPr>
          <p:nvPr>
            <p:ph type="ctrTitle"/>
          </p:nvPr>
        </p:nvSpPr>
        <p:spPr>
          <a:xfrm>
            <a:off x="1688976" y="1649787"/>
            <a:ext cx="8991600" cy="1645920"/>
          </a:xfrm>
        </p:spPr>
        <p:txBody>
          <a:bodyPr/>
          <a:lstStyle/>
          <a:p>
            <a:r>
              <a:rPr lang="en-US" dirty="0"/>
              <a:t>Diode Transistor Logic</a:t>
            </a:r>
          </a:p>
        </p:txBody>
      </p:sp>
      <p:graphicFrame>
        <p:nvGraphicFramePr>
          <p:cNvPr id="5" name="Diagram 4">
            <a:extLst>
              <a:ext uri="{FF2B5EF4-FFF2-40B4-BE49-F238E27FC236}">
                <a16:creationId xmlns:a16="http://schemas.microsoft.com/office/drawing/2014/main" id="{28A0C2ED-4165-4AF6-B73D-787BA1414F3C}"/>
              </a:ext>
            </a:extLst>
          </p:cNvPr>
          <p:cNvGraphicFramePr/>
          <p:nvPr>
            <p:extLst>
              <p:ext uri="{D42A27DB-BD31-4B8C-83A1-F6EECF244321}">
                <p14:modId xmlns:p14="http://schemas.microsoft.com/office/powerpoint/2010/main" val="1599321912"/>
              </p:ext>
            </p:extLst>
          </p:nvPr>
        </p:nvGraphicFramePr>
        <p:xfrm>
          <a:off x="2783970" y="4956226"/>
          <a:ext cx="6801612" cy="12398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989855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EC58D-AD09-4DE1-8BAF-5F302DB26A67}"/>
              </a:ext>
            </a:extLst>
          </p:cNvPr>
          <p:cNvSpPr>
            <a:spLocks noGrp="1"/>
          </p:cNvSpPr>
          <p:nvPr>
            <p:ph type="title"/>
          </p:nvPr>
        </p:nvSpPr>
        <p:spPr>
          <a:xfrm>
            <a:off x="521207" y="671728"/>
            <a:ext cx="10853928" cy="633289"/>
          </a:xfrm>
        </p:spPr>
        <p:txBody>
          <a:bodyPr>
            <a:normAutofit fontScale="90000"/>
          </a:bodyPr>
          <a:lstStyle/>
          <a:p>
            <a:r>
              <a:rPr lang="en-US" dirty="0"/>
              <a:t>Solution(4.1)</a:t>
            </a:r>
          </a:p>
        </p:txBody>
      </p:sp>
      <p:sp>
        <p:nvSpPr>
          <p:cNvPr id="9" name="Content Placeholder 8">
            <a:extLst>
              <a:ext uri="{FF2B5EF4-FFF2-40B4-BE49-F238E27FC236}">
                <a16:creationId xmlns:a16="http://schemas.microsoft.com/office/drawing/2014/main" id="{BCD91EE1-0E3C-4657-92BA-4E7CBD5FD1F9}"/>
              </a:ext>
            </a:extLst>
          </p:cNvPr>
          <p:cNvSpPr>
            <a:spLocks noGrp="1"/>
          </p:cNvSpPr>
          <p:nvPr>
            <p:ph idx="1"/>
          </p:nvPr>
        </p:nvSpPr>
        <p:spPr>
          <a:xfrm>
            <a:off x="2231136" y="1878008"/>
            <a:ext cx="7729728" cy="3101983"/>
          </a:xfrm>
        </p:spPr>
        <p:txBody>
          <a:bodyPr>
            <a:normAutofit/>
          </a:bodyPr>
          <a:lstStyle/>
          <a:p>
            <a:r>
              <a:rPr lang="en-US" sz="2200" dirty="0"/>
              <a:t>R.P Jain - “Modern Digital Electronics” chapter 4 (Example 4.1)</a:t>
            </a:r>
          </a:p>
          <a:p>
            <a:r>
              <a:rPr lang="en-US" sz="2200" dirty="0"/>
              <a:t>Class lecture (Pdf solution) </a:t>
            </a:r>
          </a:p>
        </p:txBody>
      </p:sp>
      <p:sp>
        <p:nvSpPr>
          <p:cNvPr id="10" name="Title 1">
            <a:extLst>
              <a:ext uri="{FF2B5EF4-FFF2-40B4-BE49-F238E27FC236}">
                <a16:creationId xmlns:a16="http://schemas.microsoft.com/office/drawing/2014/main" id="{61AD18F5-851E-43FA-924F-40F6199CE18E}"/>
              </a:ext>
            </a:extLst>
          </p:cNvPr>
          <p:cNvSpPr txBox="1">
            <a:spLocks/>
          </p:cNvSpPr>
          <p:nvPr/>
        </p:nvSpPr>
        <p:spPr>
          <a:xfrm>
            <a:off x="521208" y="3308397"/>
            <a:ext cx="10853927" cy="633289"/>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fontScale="85000" lnSpcReduction="20000"/>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r>
              <a:rPr lang="en-US"/>
              <a:t>Practice problems</a:t>
            </a:r>
            <a:endParaRPr lang="en-US" dirty="0"/>
          </a:p>
        </p:txBody>
      </p:sp>
      <p:sp>
        <p:nvSpPr>
          <p:cNvPr id="11" name="Content Placeholder 2">
            <a:extLst>
              <a:ext uri="{FF2B5EF4-FFF2-40B4-BE49-F238E27FC236}">
                <a16:creationId xmlns:a16="http://schemas.microsoft.com/office/drawing/2014/main" id="{B576EE09-0F22-4454-B398-A70F0577ECD0}"/>
              </a:ext>
            </a:extLst>
          </p:cNvPr>
          <p:cNvSpPr txBox="1">
            <a:spLocks/>
          </p:cNvSpPr>
          <p:nvPr/>
        </p:nvSpPr>
        <p:spPr>
          <a:xfrm>
            <a:off x="2171833" y="4200514"/>
            <a:ext cx="9049542" cy="310198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sz="2000" u="sng" dirty="0"/>
              <a:t>Must Do Exercise Problem Numbers:</a:t>
            </a:r>
          </a:p>
          <a:p>
            <a:pPr marL="0" indent="0">
              <a:buFont typeface="Arial" panose="020B0604020202020204" pitchFamily="34" charset="0"/>
              <a:buNone/>
            </a:pPr>
            <a:r>
              <a:rPr lang="en-US" dirty="0"/>
              <a:t>    </a:t>
            </a:r>
            <a:r>
              <a:rPr lang="en-US" sz="2400" dirty="0">
                <a:solidFill>
                  <a:srgbClr val="FF0000"/>
                </a:solidFill>
              </a:rPr>
              <a:t>4.5 and 4.6  from </a:t>
            </a:r>
            <a:r>
              <a:rPr lang="en-US" sz="2400" dirty="0"/>
              <a:t>(“Modern Digital Electronics” chapter 4 by R.P Jain)</a:t>
            </a:r>
          </a:p>
        </p:txBody>
      </p:sp>
    </p:spTree>
    <p:extLst>
      <p:ext uri="{BB962C8B-B14F-4D97-AF65-F5344CB8AC3E}">
        <p14:creationId xmlns:p14="http://schemas.microsoft.com/office/powerpoint/2010/main" val="34240651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1A0F7-9716-43C9-A1CD-9C3967F4144F}"/>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63D854C3-632C-4AC0-95C6-5393F67F1924}"/>
              </a:ext>
            </a:extLst>
          </p:cNvPr>
          <p:cNvSpPr>
            <a:spLocks noGrp="1"/>
          </p:cNvSpPr>
          <p:nvPr>
            <p:ph idx="1"/>
          </p:nvPr>
        </p:nvSpPr>
        <p:spPr/>
        <p:txBody>
          <a:bodyPr>
            <a:normAutofit/>
          </a:bodyPr>
          <a:lstStyle/>
          <a:p>
            <a:r>
              <a:rPr lang="en-US" sz="2400" b="1" dirty="0"/>
              <a:t>Book:  </a:t>
            </a:r>
            <a:r>
              <a:rPr lang="en-US" sz="2400" dirty="0"/>
              <a:t>R.P Jain - “Modern Digital Electronics” chapter 4 </a:t>
            </a:r>
          </a:p>
          <a:p>
            <a:r>
              <a:rPr lang="en-US" sz="2400" dirty="0"/>
              <a:t>For further clarification:</a:t>
            </a:r>
          </a:p>
          <a:p>
            <a:pPr marL="0" indent="0">
              <a:buNone/>
            </a:pPr>
            <a:r>
              <a:rPr lang="en-US" sz="2400" dirty="0">
                <a:solidFill>
                  <a:srgbClr val="00B0F0"/>
                </a:solidFill>
                <a:hlinkClick r:id="rId2">
                  <a:extLst>
                    <a:ext uri="{A12FA001-AC4F-418D-AE19-62706E023703}">
                      <ahyp:hlinkClr xmlns:ahyp="http://schemas.microsoft.com/office/drawing/2018/hyperlinkcolor" val="tx"/>
                    </a:ext>
                  </a:extLst>
                </a:hlinkClick>
              </a:rPr>
              <a:t>https://www.youtube.com/watch?v=Qsq4HS-P6a4</a:t>
            </a:r>
            <a:endParaRPr lang="en-US" sz="2400" dirty="0">
              <a:solidFill>
                <a:srgbClr val="00B0F0"/>
              </a:solidFill>
            </a:endParaRPr>
          </a:p>
          <a:p>
            <a:pPr marL="0" indent="0">
              <a:buNone/>
            </a:pPr>
            <a:r>
              <a:rPr lang="en-US" sz="2400" dirty="0">
                <a:solidFill>
                  <a:srgbClr val="00B0F0"/>
                </a:solidFill>
                <a:hlinkClick r:id="rId3">
                  <a:extLst>
                    <a:ext uri="{A12FA001-AC4F-418D-AE19-62706E023703}">
                      <ahyp:hlinkClr xmlns:ahyp="http://schemas.microsoft.com/office/drawing/2018/hyperlinkcolor" val="tx"/>
                    </a:ext>
                  </a:extLst>
                </a:hlinkClick>
              </a:rPr>
              <a:t>https://www.youtube.com/watch?v=eUUoBtJAmVI</a:t>
            </a:r>
            <a:endParaRPr lang="en-US" sz="2400" dirty="0">
              <a:solidFill>
                <a:srgbClr val="00B0F0"/>
              </a:solidFill>
            </a:endParaRPr>
          </a:p>
          <a:p>
            <a:pPr marL="0" indent="0">
              <a:buNone/>
            </a:pPr>
            <a:r>
              <a:rPr lang="en-US" sz="2400" dirty="0">
                <a:solidFill>
                  <a:srgbClr val="00B0F0"/>
                </a:solidFill>
                <a:hlinkClick r:id="rId4">
                  <a:extLst>
                    <a:ext uri="{A12FA001-AC4F-418D-AE19-62706E023703}">
                      <ahyp:hlinkClr xmlns:ahyp="http://schemas.microsoft.com/office/drawing/2018/hyperlinkcolor" val="tx"/>
                    </a:ext>
                  </a:extLst>
                </a:hlinkClick>
              </a:rPr>
              <a:t>https://www.youtube.com/watch?v=upYECwnlX0Q</a:t>
            </a:r>
            <a:endParaRPr lang="en-US" sz="2400" dirty="0">
              <a:solidFill>
                <a:srgbClr val="00B0F0"/>
              </a:solidFill>
            </a:endParaRPr>
          </a:p>
        </p:txBody>
      </p:sp>
    </p:spTree>
    <p:extLst>
      <p:ext uri="{BB962C8B-B14F-4D97-AF65-F5344CB8AC3E}">
        <p14:creationId xmlns:p14="http://schemas.microsoft.com/office/powerpoint/2010/main" val="28140256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AE325-BED3-4DAC-935D-A9F26B513D9A}"/>
              </a:ext>
            </a:extLst>
          </p:cNvPr>
          <p:cNvSpPr>
            <a:spLocks noGrp="1"/>
          </p:cNvSpPr>
          <p:nvPr>
            <p:ph type="title"/>
          </p:nvPr>
        </p:nvSpPr>
        <p:spPr>
          <a:xfrm>
            <a:off x="2231136" y="377301"/>
            <a:ext cx="7729728" cy="1188720"/>
          </a:xfrm>
        </p:spPr>
        <p:txBody>
          <a:bodyPr/>
          <a:lstStyle/>
          <a:p>
            <a:r>
              <a:rPr lang="en-US" dirty="0"/>
              <a:t>Generation of </a:t>
            </a:r>
            <a:r>
              <a:rPr lang="en-US" dirty="0" err="1"/>
              <a:t>ic</a:t>
            </a:r>
            <a:r>
              <a:rPr lang="en-US" sz="2000" dirty="0" err="1"/>
              <a:t>s</a:t>
            </a:r>
            <a:endParaRPr lang="en-US" dirty="0"/>
          </a:p>
        </p:txBody>
      </p:sp>
      <p:sp>
        <p:nvSpPr>
          <p:cNvPr id="3" name="Content Placeholder 2">
            <a:extLst>
              <a:ext uri="{FF2B5EF4-FFF2-40B4-BE49-F238E27FC236}">
                <a16:creationId xmlns:a16="http://schemas.microsoft.com/office/drawing/2014/main" id="{21E38C79-D04E-4390-A4DC-761B1BBE8E4A}"/>
              </a:ext>
            </a:extLst>
          </p:cNvPr>
          <p:cNvSpPr>
            <a:spLocks noGrp="1"/>
          </p:cNvSpPr>
          <p:nvPr>
            <p:ph idx="1"/>
          </p:nvPr>
        </p:nvSpPr>
        <p:spPr>
          <a:xfrm>
            <a:off x="603683" y="1731146"/>
            <a:ext cx="10955044" cy="4749553"/>
          </a:xfrm>
        </p:spPr>
        <p:txBody>
          <a:bodyPr>
            <a:normAutofit fontScale="92500"/>
          </a:bodyPr>
          <a:lstStyle/>
          <a:p>
            <a:pPr marL="0" indent="0" algn="just" fontAlgn="base">
              <a:buNone/>
            </a:pPr>
            <a:r>
              <a:rPr lang="en-US" b="1" i="0" dirty="0">
                <a:solidFill>
                  <a:srgbClr val="333333"/>
                </a:solidFill>
                <a:effectLst/>
                <a:latin typeface="Source Sans Pro" panose="020B0503030403020204" pitchFamily="34" charset="0"/>
              </a:rPr>
              <a:t>The number of components fitted into a standard size IC represents its integration scale (Scale of Integration). </a:t>
            </a:r>
          </a:p>
          <a:p>
            <a:pPr marL="0" indent="0" algn="just" fontAlgn="base">
              <a:buNone/>
            </a:pPr>
            <a:r>
              <a:rPr lang="en-US" b="1" i="0" u="sng" dirty="0">
                <a:solidFill>
                  <a:srgbClr val="333333"/>
                </a:solidFill>
                <a:effectLst/>
                <a:latin typeface="Source Sans Pro" panose="020B0503030403020204" pitchFamily="34" charset="0"/>
              </a:rPr>
              <a:t>Based on the number of components used (typically based on the number of transistors used), they are as follows:</a:t>
            </a:r>
          </a:p>
          <a:p>
            <a:pPr algn="just" fontAlgn="base"/>
            <a:r>
              <a:rPr lang="en-US" b="1" i="0" dirty="0">
                <a:solidFill>
                  <a:srgbClr val="333333"/>
                </a:solidFill>
                <a:effectLst/>
                <a:latin typeface="inherit"/>
              </a:rPr>
              <a:t>Small-scale integration(SSI)</a:t>
            </a:r>
            <a:r>
              <a:rPr lang="en-US" b="0" i="0" dirty="0">
                <a:solidFill>
                  <a:srgbClr val="333333"/>
                </a:solidFill>
                <a:effectLst/>
                <a:latin typeface="Source Sans Pro" panose="020B0503030403020204" pitchFamily="34" charset="0"/>
              </a:rPr>
              <a:t> consists of only a few transistors (tens of transistors on a chip), these ICs played a critical role in early aerospace projects.</a:t>
            </a:r>
          </a:p>
          <a:p>
            <a:pPr algn="just" fontAlgn="base"/>
            <a:r>
              <a:rPr lang="en-US" b="1" i="0" dirty="0">
                <a:solidFill>
                  <a:srgbClr val="333333"/>
                </a:solidFill>
                <a:effectLst/>
                <a:latin typeface="inherit"/>
              </a:rPr>
              <a:t>Medium-scale integration(MSI)</a:t>
            </a:r>
            <a:r>
              <a:rPr lang="en-US" b="0" i="0" dirty="0">
                <a:solidFill>
                  <a:srgbClr val="333333"/>
                </a:solidFill>
                <a:effectLst/>
                <a:latin typeface="Source Sans Pro" panose="020B0503030403020204" pitchFamily="34" charset="0"/>
              </a:rPr>
              <a:t> consists of some hundreds of transistors on the IC chip developed in the 1960s and achieved better economy and advantages compared to the SSI ICs.</a:t>
            </a:r>
          </a:p>
          <a:p>
            <a:pPr algn="just" fontAlgn="base"/>
            <a:r>
              <a:rPr lang="en-US" b="1" i="0" dirty="0">
                <a:solidFill>
                  <a:srgbClr val="333333"/>
                </a:solidFill>
                <a:effectLst/>
                <a:latin typeface="inherit"/>
              </a:rPr>
              <a:t>Large-scale integration(LSI)</a:t>
            </a:r>
            <a:r>
              <a:rPr lang="en-US" b="0" i="0" dirty="0">
                <a:solidFill>
                  <a:srgbClr val="333333"/>
                </a:solidFill>
                <a:effectLst/>
                <a:latin typeface="Source Sans Pro" panose="020B0503030403020204" pitchFamily="34" charset="0"/>
              </a:rPr>
              <a:t> consists of thousands of transistors on the chip with almost the  same economy as medium scale integration ICs. The first microprocessor, calculator chips and RAMs of 1Kbit developed in the 1970s  had below four thousand transistors.</a:t>
            </a:r>
          </a:p>
          <a:p>
            <a:pPr algn="just" fontAlgn="base"/>
            <a:r>
              <a:rPr lang="en-US" b="1" i="0" dirty="0">
                <a:solidFill>
                  <a:srgbClr val="333333"/>
                </a:solidFill>
                <a:effectLst/>
                <a:latin typeface="inherit"/>
              </a:rPr>
              <a:t>Very large-scale integration(VLSI)</a:t>
            </a:r>
            <a:r>
              <a:rPr lang="en-US" b="0" i="0" dirty="0">
                <a:solidFill>
                  <a:srgbClr val="333333"/>
                </a:solidFill>
                <a:effectLst/>
                <a:latin typeface="Source Sans Pro" panose="020B0503030403020204" pitchFamily="34" charset="0"/>
              </a:rPr>
              <a:t> consists of transistors from hundreds to several billions in number (Development period: from 1980s to 2009).</a:t>
            </a:r>
          </a:p>
          <a:p>
            <a:pPr algn="just" fontAlgn="base"/>
            <a:r>
              <a:rPr lang="en-US" b="1" dirty="0">
                <a:solidFill>
                  <a:srgbClr val="333333"/>
                </a:solidFill>
                <a:latin typeface="inherit"/>
              </a:rPr>
              <a:t>Very </a:t>
            </a:r>
            <a:r>
              <a:rPr lang="en-US" b="1" dirty="0" err="1">
                <a:solidFill>
                  <a:srgbClr val="333333"/>
                </a:solidFill>
                <a:latin typeface="inherit"/>
              </a:rPr>
              <a:t>very</a:t>
            </a:r>
            <a:r>
              <a:rPr lang="en-US" b="1" i="0" dirty="0">
                <a:solidFill>
                  <a:srgbClr val="333333"/>
                </a:solidFill>
                <a:effectLst/>
                <a:latin typeface="inherit"/>
              </a:rPr>
              <a:t> large-scale integration(VVLSI)</a:t>
            </a:r>
            <a:r>
              <a:rPr lang="en-US" b="0" i="0" dirty="0">
                <a:solidFill>
                  <a:srgbClr val="333333"/>
                </a:solidFill>
                <a:effectLst/>
                <a:latin typeface="Source Sans Pro" panose="020B0503030403020204" pitchFamily="34" charset="0"/>
              </a:rPr>
              <a:t> consists of transistors in excess of more than one million, and later wafer-scale integration (WSI), system on a chip (SoC) and three dimensional integrated circuit (3D-IC) were developed.</a:t>
            </a:r>
          </a:p>
          <a:p>
            <a:endParaRPr lang="en-US" dirty="0"/>
          </a:p>
        </p:txBody>
      </p:sp>
    </p:spTree>
    <p:extLst>
      <p:ext uri="{BB962C8B-B14F-4D97-AF65-F5344CB8AC3E}">
        <p14:creationId xmlns:p14="http://schemas.microsoft.com/office/powerpoint/2010/main" val="34460166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D2159-E2CC-4971-AB19-5EF285B929C0}"/>
              </a:ext>
            </a:extLst>
          </p:cNvPr>
          <p:cNvSpPr>
            <a:spLocks noGrp="1"/>
          </p:cNvSpPr>
          <p:nvPr>
            <p:ph type="title"/>
          </p:nvPr>
        </p:nvSpPr>
        <p:spPr>
          <a:xfrm>
            <a:off x="2231136" y="254478"/>
            <a:ext cx="7729728" cy="819720"/>
          </a:xfrm>
        </p:spPr>
        <p:txBody>
          <a:bodyPr/>
          <a:lstStyle/>
          <a:p>
            <a:r>
              <a:rPr lang="en-US" dirty="0"/>
              <a:t>Digital logic families</a:t>
            </a:r>
          </a:p>
        </p:txBody>
      </p:sp>
      <p:pic>
        <p:nvPicPr>
          <p:cNvPr id="5" name="Content Placeholder 4">
            <a:extLst>
              <a:ext uri="{FF2B5EF4-FFF2-40B4-BE49-F238E27FC236}">
                <a16:creationId xmlns:a16="http://schemas.microsoft.com/office/drawing/2014/main" id="{726A05BD-0B93-4AE3-8276-9A3EFC642552}"/>
              </a:ext>
            </a:extLst>
          </p:cNvPr>
          <p:cNvPicPr>
            <a:picLocks noGrp="1" noChangeAspect="1"/>
          </p:cNvPicPr>
          <p:nvPr>
            <p:ph idx="1"/>
          </p:nvPr>
        </p:nvPicPr>
        <p:blipFill>
          <a:blip r:embed="rId2"/>
          <a:stretch>
            <a:fillRect/>
          </a:stretch>
        </p:blipFill>
        <p:spPr>
          <a:xfrm>
            <a:off x="2186866" y="1210337"/>
            <a:ext cx="7658470" cy="539318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651897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1DA77-8EFA-4334-BD69-FE3E075323F3}"/>
              </a:ext>
            </a:extLst>
          </p:cNvPr>
          <p:cNvSpPr>
            <a:spLocks noGrp="1"/>
          </p:cNvSpPr>
          <p:nvPr>
            <p:ph type="title"/>
          </p:nvPr>
        </p:nvSpPr>
        <p:spPr>
          <a:xfrm>
            <a:off x="2346546" y="139069"/>
            <a:ext cx="7445524" cy="855229"/>
          </a:xfrm>
        </p:spPr>
        <p:txBody>
          <a:bodyPr/>
          <a:lstStyle/>
          <a:p>
            <a:r>
              <a:rPr lang="en-US" dirty="0"/>
              <a:t>Diode Transistor logic (DTL)</a:t>
            </a:r>
          </a:p>
        </p:txBody>
      </p:sp>
      <p:pic>
        <p:nvPicPr>
          <p:cNvPr id="5" name="Content Placeholder 4">
            <a:extLst>
              <a:ext uri="{FF2B5EF4-FFF2-40B4-BE49-F238E27FC236}">
                <a16:creationId xmlns:a16="http://schemas.microsoft.com/office/drawing/2014/main" id="{F395D85A-7ADD-4370-B598-89F42B433042}"/>
              </a:ext>
            </a:extLst>
          </p:cNvPr>
          <p:cNvPicPr>
            <a:picLocks noGrp="1" noChangeAspect="1"/>
          </p:cNvPicPr>
          <p:nvPr>
            <p:ph idx="1"/>
          </p:nvPr>
        </p:nvPicPr>
        <p:blipFill rotWithShape="1">
          <a:blip r:embed="rId2"/>
          <a:srcRect r="6520" b="8188"/>
          <a:stretch/>
        </p:blipFill>
        <p:spPr>
          <a:xfrm>
            <a:off x="2231136" y="1233997"/>
            <a:ext cx="7560934" cy="4891595"/>
          </a:xfrm>
          <a:prstGeom prst="rect">
            <a:avLst/>
          </a:prstGeom>
          <a:ln w="38100" cap="sq">
            <a:solidFill>
              <a:srgbClr val="000000"/>
            </a:solidFill>
            <a:prstDash val="solid"/>
            <a:miter lim="800000"/>
          </a:ln>
          <a:effectLst>
            <a:glow rad="127000">
              <a:schemeClr val="accent1"/>
            </a:glow>
            <a:outerShdw blurRad="50800" dist="38100" dir="2700000" algn="tl" rotWithShape="0">
              <a:srgbClr val="000000">
                <a:alpha val="43000"/>
              </a:srgbClr>
            </a:outerShdw>
          </a:effectLst>
        </p:spPr>
      </p:pic>
      <p:sp>
        <p:nvSpPr>
          <p:cNvPr id="6" name="TextBox 5">
            <a:extLst>
              <a:ext uri="{FF2B5EF4-FFF2-40B4-BE49-F238E27FC236}">
                <a16:creationId xmlns:a16="http://schemas.microsoft.com/office/drawing/2014/main" id="{A0D0EDA1-4F84-4399-9442-43B1B7A91624}"/>
              </a:ext>
            </a:extLst>
          </p:cNvPr>
          <p:cNvSpPr txBox="1"/>
          <p:nvPr/>
        </p:nvSpPr>
        <p:spPr>
          <a:xfrm>
            <a:off x="4216893" y="6267637"/>
            <a:ext cx="4882719" cy="369332"/>
          </a:xfrm>
          <a:prstGeom prst="rect">
            <a:avLst/>
          </a:prstGeom>
          <a:noFill/>
        </p:spPr>
        <p:txBody>
          <a:bodyPr wrap="square" rtlCol="0">
            <a:spAutoFit/>
          </a:bodyPr>
          <a:lstStyle/>
          <a:p>
            <a:r>
              <a:rPr lang="en-US" dirty="0"/>
              <a:t>Figure :  2-input DTL NAND gate</a:t>
            </a:r>
          </a:p>
        </p:txBody>
      </p:sp>
    </p:spTree>
    <p:extLst>
      <p:ext uri="{BB962C8B-B14F-4D97-AF65-F5344CB8AC3E}">
        <p14:creationId xmlns:p14="http://schemas.microsoft.com/office/powerpoint/2010/main" val="34761900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1DA77-8EFA-4334-BD69-FE3E075323F3}"/>
              </a:ext>
            </a:extLst>
          </p:cNvPr>
          <p:cNvSpPr>
            <a:spLocks noGrp="1"/>
          </p:cNvSpPr>
          <p:nvPr>
            <p:ph type="title"/>
          </p:nvPr>
        </p:nvSpPr>
        <p:spPr/>
        <p:txBody>
          <a:bodyPr/>
          <a:lstStyle/>
          <a:p>
            <a:r>
              <a:rPr lang="en-US" dirty="0"/>
              <a:t>Diode Transistor logic (DTL)</a:t>
            </a:r>
          </a:p>
        </p:txBody>
      </p:sp>
      <p:sp>
        <p:nvSpPr>
          <p:cNvPr id="3" name="Content Placeholder 2">
            <a:extLst>
              <a:ext uri="{FF2B5EF4-FFF2-40B4-BE49-F238E27FC236}">
                <a16:creationId xmlns:a16="http://schemas.microsoft.com/office/drawing/2014/main" id="{7D20DC19-5683-4FDD-AB1E-DF611113A6CF}"/>
              </a:ext>
            </a:extLst>
          </p:cNvPr>
          <p:cNvSpPr>
            <a:spLocks noGrp="1"/>
          </p:cNvSpPr>
          <p:nvPr>
            <p:ph idx="1"/>
          </p:nvPr>
        </p:nvSpPr>
        <p:spPr>
          <a:xfrm>
            <a:off x="2242855" y="2467903"/>
            <a:ext cx="8439823" cy="3425405"/>
          </a:xfrm>
        </p:spPr>
        <p:txBody>
          <a:bodyPr>
            <a:noAutofit/>
          </a:bodyPr>
          <a:lstStyle/>
          <a:p>
            <a:r>
              <a:rPr lang="en-US" sz="2000" dirty="0"/>
              <a:t>A circuit designed with diodes and transistor</a:t>
            </a:r>
          </a:p>
          <a:p>
            <a:r>
              <a:rPr lang="en-US" sz="2000" dirty="0"/>
              <a:t>By using DTL, we can design a basic NAND gate</a:t>
            </a:r>
          </a:p>
          <a:p>
            <a:r>
              <a:rPr lang="en-US" sz="2000" dirty="0"/>
              <a:t>In RTL which was invented before DTL, noise immunity and fan out is less, speed low and power dissipation is high</a:t>
            </a:r>
          </a:p>
          <a:p>
            <a:r>
              <a:rPr lang="en-US" sz="2000" dirty="0"/>
              <a:t>So, to overcome these disadvantages came DTL</a:t>
            </a:r>
          </a:p>
          <a:p>
            <a:r>
              <a:rPr lang="en-US" sz="2000" dirty="0"/>
              <a:t>In N-input DTL circuit, there will be N no. of diodes in the input</a:t>
            </a:r>
          </a:p>
          <a:p>
            <a:r>
              <a:rPr lang="en-US" sz="2000" dirty="0"/>
              <a:t>The problems in RTL improved to somewhat in DTL. Here comparatively fan out and noise margin is high but it is a bit slow in operation. </a:t>
            </a:r>
          </a:p>
          <a:p>
            <a:r>
              <a:rPr lang="en-US" sz="2000" dirty="0"/>
              <a:t>This speed issue of DTL is resolved in TTL later on</a:t>
            </a:r>
          </a:p>
          <a:p>
            <a:endParaRPr lang="en-US" sz="2000" dirty="0"/>
          </a:p>
          <a:p>
            <a:endParaRPr lang="en-US" sz="2000" dirty="0"/>
          </a:p>
        </p:txBody>
      </p:sp>
    </p:spTree>
    <p:extLst>
      <p:ext uri="{BB962C8B-B14F-4D97-AF65-F5344CB8AC3E}">
        <p14:creationId xmlns:p14="http://schemas.microsoft.com/office/powerpoint/2010/main" val="38690199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2536D-C159-46A6-9856-7DACBFB1D599}"/>
              </a:ext>
            </a:extLst>
          </p:cNvPr>
          <p:cNvSpPr>
            <a:spLocks noGrp="1"/>
          </p:cNvSpPr>
          <p:nvPr>
            <p:ph type="title"/>
          </p:nvPr>
        </p:nvSpPr>
        <p:spPr>
          <a:xfrm>
            <a:off x="1893785" y="313828"/>
            <a:ext cx="8555232" cy="724859"/>
          </a:xfrm>
        </p:spPr>
        <p:txBody>
          <a:bodyPr>
            <a:normAutofit fontScale="90000"/>
          </a:bodyPr>
          <a:lstStyle/>
          <a:p>
            <a:r>
              <a:rPr lang="en-US" dirty="0"/>
              <a:t>DTL operation</a:t>
            </a:r>
          </a:p>
        </p:txBody>
      </p:sp>
      <p:sp>
        <p:nvSpPr>
          <p:cNvPr id="3" name="Content Placeholder 2">
            <a:extLst>
              <a:ext uri="{FF2B5EF4-FFF2-40B4-BE49-F238E27FC236}">
                <a16:creationId xmlns:a16="http://schemas.microsoft.com/office/drawing/2014/main" id="{732098B3-6C62-435D-B7ED-5CB789DE6EAD}"/>
              </a:ext>
            </a:extLst>
          </p:cNvPr>
          <p:cNvSpPr>
            <a:spLocks noGrp="1"/>
          </p:cNvSpPr>
          <p:nvPr>
            <p:ph idx="1"/>
          </p:nvPr>
        </p:nvSpPr>
        <p:spPr>
          <a:xfrm>
            <a:off x="899484" y="1244250"/>
            <a:ext cx="9860251" cy="4907975"/>
          </a:xfrm>
        </p:spPr>
        <p:txBody>
          <a:bodyPr>
            <a:noAutofit/>
          </a:bodyPr>
          <a:lstStyle/>
          <a:p>
            <a:r>
              <a:rPr lang="en-US" sz="2000" b="1" u="sng" dirty="0"/>
              <a:t>CASE 1: </a:t>
            </a:r>
          </a:p>
          <a:p>
            <a:r>
              <a:rPr lang="en-US" sz="2000" dirty="0"/>
              <a:t>A = 0 and B = 0 </a:t>
            </a:r>
          </a:p>
          <a:p>
            <a:r>
              <a:rPr lang="en-US" sz="2000" dirty="0"/>
              <a:t>Both A and B in FORWARD bias (Short circuit)</a:t>
            </a:r>
          </a:p>
          <a:p>
            <a:r>
              <a:rPr lang="en-US" sz="2000" dirty="0"/>
              <a:t>So current from </a:t>
            </a:r>
            <a:r>
              <a:rPr lang="en-US" sz="2000" dirty="0" err="1"/>
              <a:t>Vcc</a:t>
            </a:r>
            <a:r>
              <a:rPr lang="en-US" sz="2000" dirty="0"/>
              <a:t> flows directly to A</a:t>
            </a:r>
          </a:p>
          <a:p>
            <a:r>
              <a:rPr lang="en-US" sz="2000" dirty="0"/>
              <a:t>Thus no sufficient voltage to turn ON D1</a:t>
            </a:r>
          </a:p>
          <a:p>
            <a:r>
              <a:rPr lang="en-US" sz="2000" dirty="0"/>
              <a:t>Hence D1 is OFF, which causes D2 to be OFF too</a:t>
            </a:r>
          </a:p>
          <a:p>
            <a:r>
              <a:rPr lang="en-US" sz="2000" dirty="0"/>
              <a:t>As a result, there will not be sufficient voltage at the base B of transistor T (</a:t>
            </a:r>
            <a:r>
              <a:rPr lang="en-US" sz="2000" dirty="0" err="1"/>
              <a:t>i.e</a:t>
            </a:r>
            <a:r>
              <a:rPr lang="en-US" sz="2000" dirty="0"/>
              <a:t> low voltage at the base)</a:t>
            </a:r>
          </a:p>
          <a:p>
            <a:r>
              <a:rPr lang="en-US" sz="2000" dirty="0"/>
              <a:t>T is therefore in Cut Off region (OFF) </a:t>
            </a:r>
          </a:p>
          <a:p>
            <a:r>
              <a:rPr lang="en-US" sz="2000" dirty="0"/>
              <a:t>Hence, Open Circuit created </a:t>
            </a:r>
          </a:p>
          <a:p>
            <a:r>
              <a:rPr lang="en-US" sz="2000" dirty="0"/>
              <a:t>So Y (output) will not be connected to GND</a:t>
            </a:r>
          </a:p>
          <a:p>
            <a:r>
              <a:rPr lang="en-US" sz="2000" dirty="0"/>
              <a:t> That means  </a:t>
            </a:r>
            <a:r>
              <a:rPr lang="en-US" sz="2000" dirty="0" err="1"/>
              <a:t>Vout</a:t>
            </a:r>
            <a:r>
              <a:rPr lang="en-US" sz="2000" dirty="0"/>
              <a:t> or Y connected to </a:t>
            </a:r>
            <a:r>
              <a:rPr lang="en-US" sz="2000" dirty="0" err="1"/>
              <a:t>Vcc</a:t>
            </a:r>
            <a:endParaRPr lang="en-US" sz="2000" dirty="0"/>
          </a:p>
          <a:p>
            <a:pPr marL="0" indent="0">
              <a:buNone/>
            </a:pPr>
            <a:endParaRPr lang="en-US" sz="2000" dirty="0"/>
          </a:p>
          <a:p>
            <a:endParaRPr lang="en-US" sz="2000" dirty="0"/>
          </a:p>
          <a:p>
            <a:pPr marL="0" indent="0">
              <a:buNone/>
            </a:pPr>
            <a:r>
              <a:rPr lang="en-US" sz="2000" dirty="0"/>
              <a:t>  </a:t>
            </a:r>
          </a:p>
          <a:p>
            <a:endParaRPr lang="en-US" sz="2000" dirty="0"/>
          </a:p>
        </p:txBody>
      </p:sp>
      <p:graphicFrame>
        <p:nvGraphicFramePr>
          <p:cNvPr id="5" name="Table 5">
            <a:extLst>
              <a:ext uri="{FF2B5EF4-FFF2-40B4-BE49-F238E27FC236}">
                <a16:creationId xmlns:a16="http://schemas.microsoft.com/office/drawing/2014/main" id="{DAA13F3C-4318-4CBF-8486-04CC4875A835}"/>
              </a:ext>
            </a:extLst>
          </p:cNvPr>
          <p:cNvGraphicFramePr>
            <a:graphicFrameLocks noGrp="1"/>
          </p:cNvGraphicFramePr>
          <p:nvPr>
            <p:extLst>
              <p:ext uri="{D42A27DB-BD31-4B8C-83A1-F6EECF244321}">
                <p14:modId xmlns:p14="http://schemas.microsoft.com/office/powerpoint/2010/main" val="801283480"/>
              </p:ext>
            </p:extLst>
          </p:nvPr>
        </p:nvGraphicFramePr>
        <p:xfrm>
          <a:off x="8805664" y="1290630"/>
          <a:ext cx="3063900" cy="2138370"/>
        </p:xfrm>
        <a:graphic>
          <a:graphicData uri="http://schemas.openxmlformats.org/drawingml/2006/table">
            <a:tbl>
              <a:tblPr firstRow="1" bandRow="1">
                <a:tableStyleId>{616DA210-FB5B-4158-B5E0-FEB733F419BA}</a:tableStyleId>
              </a:tblPr>
              <a:tblGrid>
                <a:gridCol w="1021300">
                  <a:extLst>
                    <a:ext uri="{9D8B030D-6E8A-4147-A177-3AD203B41FA5}">
                      <a16:colId xmlns:a16="http://schemas.microsoft.com/office/drawing/2014/main" val="1097600526"/>
                    </a:ext>
                  </a:extLst>
                </a:gridCol>
                <a:gridCol w="1021300">
                  <a:extLst>
                    <a:ext uri="{9D8B030D-6E8A-4147-A177-3AD203B41FA5}">
                      <a16:colId xmlns:a16="http://schemas.microsoft.com/office/drawing/2014/main" val="752023540"/>
                    </a:ext>
                  </a:extLst>
                </a:gridCol>
                <a:gridCol w="1021300">
                  <a:extLst>
                    <a:ext uri="{9D8B030D-6E8A-4147-A177-3AD203B41FA5}">
                      <a16:colId xmlns:a16="http://schemas.microsoft.com/office/drawing/2014/main" val="3624051143"/>
                    </a:ext>
                  </a:extLst>
                </a:gridCol>
              </a:tblGrid>
              <a:tr h="427674">
                <a:tc>
                  <a:txBody>
                    <a:bodyPr/>
                    <a:lstStyle/>
                    <a:p>
                      <a:r>
                        <a:rPr lang="en-US" dirty="0"/>
                        <a:t>A</a:t>
                      </a:r>
                    </a:p>
                  </a:txBody>
                  <a:tcPr/>
                </a:tc>
                <a:tc>
                  <a:txBody>
                    <a:bodyPr/>
                    <a:lstStyle/>
                    <a:p>
                      <a:r>
                        <a:rPr lang="en-US" dirty="0"/>
                        <a:t>B</a:t>
                      </a:r>
                    </a:p>
                  </a:txBody>
                  <a:tcPr/>
                </a:tc>
                <a:tc>
                  <a:txBody>
                    <a:bodyPr/>
                    <a:lstStyle/>
                    <a:p>
                      <a:r>
                        <a:rPr lang="en-US" dirty="0"/>
                        <a:t>Y</a:t>
                      </a:r>
                    </a:p>
                  </a:txBody>
                  <a:tcPr/>
                </a:tc>
                <a:extLst>
                  <a:ext uri="{0D108BD9-81ED-4DB2-BD59-A6C34878D82A}">
                    <a16:rowId xmlns:a16="http://schemas.microsoft.com/office/drawing/2014/main" val="1236933833"/>
                  </a:ext>
                </a:extLst>
              </a:tr>
              <a:tr h="427674">
                <a:tc>
                  <a:txBody>
                    <a:bodyPr/>
                    <a:lstStyle/>
                    <a:p>
                      <a:r>
                        <a:rPr lang="en-US" dirty="0"/>
                        <a:t>0</a:t>
                      </a:r>
                    </a:p>
                  </a:txBody>
                  <a:tcPr>
                    <a:solidFill>
                      <a:schemeClr val="accent2">
                        <a:lumMod val="60000"/>
                        <a:lumOff val="40000"/>
                      </a:schemeClr>
                    </a:solidFill>
                  </a:tcPr>
                </a:tc>
                <a:tc>
                  <a:txBody>
                    <a:bodyPr/>
                    <a:lstStyle/>
                    <a:p>
                      <a:r>
                        <a:rPr lang="en-US" dirty="0"/>
                        <a:t>0</a:t>
                      </a:r>
                    </a:p>
                  </a:txBody>
                  <a:tcPr>
                    <a:solidFill>
                      <a:schemeClr val="accent2">
                        <a:lumMod val="60000"/>
                        <a:lumOff val="40000"/>
                      </a:schemeClr>
                    </a:solidFill>
                  </a:tcPr>
                </a:tc>
                <a:tc>
                  <a:txBody>
                    <a:bodyPr/>
                    <a:lstStyle/>
                    <a:p>
                      <a:r>
                        <a:rPr lang="en-US" dirty="0"/>
                        <a:t>1</a:t>
                      </a:r>
                    </a:p>
                  </a:txBody>
                  <a:tcPr>
                    <a:solidFill>
                      <a:schemeClr val="accent2">
                        <a:lumMod val="60000"/>
                        <a:lumOff val="40000"/>
                      </a:schemeClr>
                    </a:solidFill>
                  </a:tcPr>
                </a:tc>
                <a:extLst>
                  <a:ext uri="{0D108BD9-81ED-4DB2-BD59-A6C34878D82A}">
                    <a16:rowId xmlns:a16="http://schemas.microsoft.com/office/drawing/2014/main" val="134255957"/>
                  </a:ext>
                </a:extLst>
              </a:tr>
              <a:tr h="427674">
                <a:tc>
                  <a:txBody>
                    <a:bodyPr/>
                    <a:lstStyle/>
                    <a:p>
                      <a:r>
                        <a:rPr lang="en-US" dirty="0"/>
                        <a:t>0</a:t>
                      </a:r>
                    </a:p>
                  </a:txBody>
                  <a:tcPr>
                    <a:noFill/>
                  </a:tcPr>
                </a:tc>
                <a:tc>
                  <a:txBody>
                    <a:bodyPr/>
                    <a:lstStyle/>
                    <a:p>
                      <a:r>
                        <a:rPr lang="en-US" dirty="0"/>
                        <a:t>1</a:t>
                      </a:r>
                    </a:p>
                  </a:txBody>
                  <a:tcPr>
                    <a:noFill/>
                  </a:tcPr>
                </a:tc>
                <a:tc>
                  <a:txBody>
                    <a:bodyPr/>
                    <a:lstStyle/>
                    <a:p>
                      <a:r>
                        <a:rPr lang="en-US" dirty="0"/>
                        <a:t>1</a:t>
                      </a:r>
                    </a:p>
                  </a:txBody>
                  <a:tcPr>
                    <a:noFill/>
                  </a:tcPr>
                </a:tc>
                <a:extLst>
                  <a:ext uri="{0D108BD9-81ED-4DB2-BD59-A6C34878D82A}">
                    <a16:rowId xmlns:a16="http://schemas.microsoft.com/office/drawing/2014/main" val="260358105"/>
                  </a:ext>
                </a:extLst>
              </a:tr>
              <a:tr h="427674">
                <a:tc>
                  <a:txBody>
                    <a:bodyPr/>
                    <a:lstStyle/>
                    <a:p>
                      <a:r>
                        <a:rPr lang="en-US" dirty="0"/>
                        <a:t>1</a:t>
                      </a:r>
                    </a:p>
                  </a:txBody>
                  <a:tcPr>
                    <a:noFill/>
                  </a:tcPr>
                </a:tc>
                <a:tc>
                  <a:txBody>
                    <a:bodyPr/>
                    <a:lstStyle/>
                    <a:p>
                      <a:r>
                        <a:rPr lang="en-US" dirty="0"/>
                        <a:t>0</a:t>
                      </a:r>
                    </a:p>
                  </a:txBody>
                  <a:tcPr>
                    <a:noFill/>
                  </a:tcPr>
                </a:tc>
                <a:tc>
                  <a:txBody>
                    <a:bodyPr/>
                    <a:lstStyle/>
                    <a:p>
                      <a:r>
                        <a:rPr lang="en-US" dirty="0"/>
                        <a:t>1</a:t>
                      </a:r>
                    </a:p>
                  </a:txBody>
                  <a:tcPr>
                    <a:noFill/>
                  </a:tcPr>
                </a:tc>
                <a:extLst>
                  <a:ext uri="{0D108BD9-81ED-4DB2-BD59-A6C34878D82A}">
                    <a16:rowId xmlns:a16="http://schemas.microsoft.com/office/drawing/2014/main" val="2029191624"/>
                  </a:ext>
                </a:extLst>
              </a:tr>
              <a:tr h="427674">
                <a:tc>
                  <a:txBody>
                    <a:bodyPr/>
                    <a:lstStyle/>
                    <a:p>
                      <a:r>
                        <a:rPr lang="en-US" dirty="0"/>
                        <a:t>1</a:t>
                      </a:r>
                    </a:p>
                  </a:txBody>
                  <a:tcPr>
                    <a:noFill/>
                  </a:tcPr>
                </a:tc>
                <a:tc>
                  <a:txBody>
                    <a:bodyPr/>
                    <a:lstStyle/>
                    <a:p>
                      <a:r>
                        <a:rPr lang="en-US" dirty="0"/>
                        <a:t>1</a:t>
                      </a:r>
                    </a:p>
                  </a:txBody>
                  <a:tcPr>
                    <a:noFill/>
                  </a:tcPr>
                </a:tc>
                <a:tc>
                  <a:txBody>
                    <a:bodyPr/>
                    <a:lstStyle/>
                    <a:p>
                      <a:r>
                        <a:rPr lang="en-US" dirty="0"/>
                        <a:t>1</a:t>
                      </a:r>
                    </a:p>
                  </a:txBody>
                  <a:tcPr>
                    <a:noFill/>
                  </a:tcPr>
                </a:tc>
                <a:extLst>
                  <a:ext uri="{0D108BD9-81ED-4DB2-BD59-A6C34878D82A}">
                    <a16:rowId xmlns:a16="http://schemas.microsoft.com/office/drawing/2014/main" val="2666257062"/>
                  </a:ext>
                </a:extLst>
              </a:tr>
            </a:tbl>
          </a:graphicData>
        </a:graphic>
      </p:graphicFrame>
    </p:spTree>
    <p:extLst>
      <p:ext uri="{BB962C8B-B14F-4D97-AF65-F5344CB8AC3E}">
        <p14:creationId xmlns:p14="http://schemas.microsoft.com/office/powerpoint/2010/main" val="25265028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2536D-C159-46A6-9856-7DACBFB1D599}"/>
              </a:ext>
            </a:extLst>
          </p:cNvPr>
          <p:cNvSpPr>
            <a:spLocks noGrp="1"/>
          </p:cNvSpPr>
          <p:nvPr>
            <p:ph type="title"/>
          </p:nvPr>
        </p:nvSpPr>
        <p:spPr>
          <a:xfrm>
            <a:off x="1893785" y="313828"/>
            <a:ext cx="8555232" cy="724859"/>
          </a:xfrm>
        </p:spPr>
        <p:txBody>
          <a:bodyPr>
            <a:normAutofit fontScale="90000"/>
          </a:bodyPr>
          <a:lstStyle/>
          <a:p>
            <a:r>
              <a:rPr lang="en-US" dirty="0"/>
              <a:t>DTL operation</a:t>
            </a:r>
          </a:p>
        </p:txBody>
      </p:sp>
      <p:sp>
        <p:nvSpPr>
          <p:cNvPr id="3" name="Content Placeholder 2">
            <a:extLst>
              <a:ext uri="{FF2B5EF4-FFF2-40B4-BE49-F238E27FC236}">
                <a16:creationId xmlns:a16="http://schemas.microsoft.com/office/drawing/2014/main" id="{732098B3-6C62-435D-B7ED-5CB789DE6EAD}"/>
              </a:ext>
            </a:extLst>
          </p:cNvPr>
          <p:cNvSpPr>
            <a:spLocks noGrp="1"/>
          </p:cNvSpPr>
          <p:nvPr>
            <p:ph idx="1"/>
          </p:nvPr>
        </p:nvSpPr>
        <p:spPr>
          <a:xfrm>
            <a:off x="899485" y="1244250"/>
            <a:ext cx="7906179" cy="4907975"/>
          </a:xfrm>
        </p:spPr>
        <p:txBody>
          <a:bodyPr>
            <a:noAutofit/>
          </a:bodyPr>
          <a:lstStyle/>
          <a:p>
            <a:r>
              <a:rPr lang="en-US" sz="2000" b="1" u="sng" dirty="0"/>
              <a:t>CASE 2 or 3: </a:t>
            </a:r>
          </a:p>
          <a:p>
            <a:r>
              <a:rPr lang="en-US" sz="2000" dirty="0"/>
              <a:t>A = 0 and B = 1 or  Vice versa</a:t>
            </a:r>
          </a:p>
          <a:p>
            <a:r>
              <a:rPr lang="en-US" sz="2000" dirty="0"/>
              <a:t>Here A is in FORWARD bias (Short circuit) and B is Open </a:t>
            </a:r>
            <a:r>
              <a:rPr lang="en-US" sz="2000" dirty="0" err="1"/>
              <a:t>ckt</a:t>
            </a:r>
            <a:r>
              <a:rPr lang="en-US" sz="2000" dirty="0"/>
              <a:t> (Reverse bias)</a:t>
            </a:r>
          </a:p>
          <a:p>
            <a:r>
              <a:rPr lang="en-US" sz="2000" dirty="0"/>
              <a:t>So current from </a:t>
            </a:r>
            <a:r>
              <a:rPr lang="en-US" sz="2000" dirty="0" err="1"/>
              <a:t>Vcc</a:t>
            </a:r>
            <a:r>
              <a:rPr lang="en-US" sz="2000" dirty="0"/>
              <a:t> flows directly to A</a:t>
            </a:r>
          </a:p>
          <a:p>
            <a:r>
              <a:rPr lang="en-US" sz="2000" dirty="0"/>
              <a:t>Thus no sufficient voltage to turn ON D1</a:t>
            </a:r>
          </a:p>
          <a:p>
            <a:r>
              <a:rPr lang="en-US" sz="2000" dirty="0"/>
              <a:t>Hence D1 is OFF, which causes D2 to be OFF too</a:t>
            </a:r>
          </a:p>
          <a:p>
            <a:r>
              <a:rPr lang="en-US" sz="2000" dirty="0"/>
              <a:t>As a result, there will not be sufficient voltage at the base B of transistor T </a:t>
            </a:r>
          </a:p>
          <a:p>
            <a:r>
              <a:rPr lang="en-US" sz="2000" dirty="0"/>
              <a:t>T is therefore in Cut Off region (OFF) </a:t>
            </a:r>
          </a:p>
          <a:p>
            <a:r>
              <a:rPr lang="en-US" sz="2000" dirty="0"/>
              <a:t>Hence, Open Circuit created </a:t>
            </a:r>
          </a:p>
          <a:p>
            <a:r>
              <a:rPr lang="en-US" sz="2000" dirty="0"/>
              <a:t>So Y (output) will not be connected to GND</a:t>
            </a:r>
          </a:p>
          <a:p>
            <a:r>
              <a:rPr lang="en-US" sz="2000" dirty="0"/>
              <a:t> That means  </a:t>
            </a:r>
            <a:r>
              <a:rPr lang="en-US" sz="2000" dirty="0" err="1"/>
              <a:t>Vout</a:t>
            </a:r>
            <a:r>
              <a:rPr lang="en-US" sz="2000" dirty="0"/>
              <a:t> or Y connected to </a:t>
            </a:r>
            <a:r>
              <a:rPr lang="en-US" sz="2000" dirty="0" err="1"/>
              <a:t>Vcc</a:t>
            </a:r>
            <a:endParaRPr lang="en-US" sz="2000" dirty="0"/>
          </a:p>
          <a:p>
            <a:pPr marL="0" indent="0">
              <a:buNone/>
            </a:pPr>
            <a:endParaRPr lang="en-US" sz="2000" dirty="0"/>
          </a:p>
          <a:p>
            <a:endParaRPr lang="en-US" sz="2000" dirty="0"/>
          </a:p>
          <a:p>
            <a:pPr marL="0" indent="0">
              <a:buNone/>
            </a:pPr>
            <a:r>
              <a:rPr lang="en-US" sz="2000" dirty="0"/>
              <a:t>  </a:t>
            </a:r>
          </a:p>
          <a:p>
            <a:endParaRPr lang="en-US" sz="2000" dirty="0"/>
          </a:p>
        </p:txBody>
      </p:sp>
      <p:graphicFrame>
        <p:nvGraphicFramePr>
          <p:cNvPr id="5" name="Table 5">
            <a:extLst>
              <a:ext uri="{FF2B5EF4-FFF2-40B4-BE49-F238E27FC236}">
                <a16:creationId xmlns:a16="http://schemas.microsoft.com/office/drawing/2014/main" id="{DAA13F3C-4318-4CBF-8486-04CC4875A835}"/>
              </a:ext>
            </a:extLst>
          </p:cNvPr>
          <p:cNvGraphicFramePr>
            <a:graphicFrameLocks noGrp="1"/>
          </p:cNvGraphicFramePr>
          <p:nvPr>
            <p:extLst>
              <p:ext uri="{D42A27DB-BD31-4B8C-83A1-F6EECF244321}">
                <p14:modId xmlns:p14="http://schemas.microsoft.com/office/powerpoint/2010/main" val="704473745"/>
              </p:ext>
            </p:extLst>
          </p:nvPr>
        </p:nvGraphicFramePr>
        <p:xfrm>
          <a:off x="8805664" y="1290630"/>
          <a:ext cx="3063900" cy="2076456"/>
        </p:xfrm>
        <a:graphic>
          <a:graphicData uri="http://schemas.openxmlformats.org/drawingml/2006/table">
            <a:tbl>
              <a:tblPr firstRow="1" bandRow="1">
                <a:tableStyleId>{616DA210-FB5B-4158-B5E0-FEB733F419BA}</a:tableStyleId>
              </a:tblPr>
              <a:tblGrid>
                <a:gridCol w="1021300">
                  <a:extLst>
                    <a:ext uri="{9D8B030D-6E8A-4147-A177-3AD203B41FA5}">
                      <a16:colId xmlns:a16="http://schemas.microsoft.com/office/drawing/2014/main" val="1097600526"/>
                    </a:ext>
                  </a:extLst>
                </a:gridCol>
                <a:gridCol w="1021300">
                  <a:extLst>
                    <a:ext uri="{9D8B030D-6E8A-4147-A177-3AD203B41FA5}">
                      <a16:colId xmlns:a16="http://schemas.microsoft.com/office/drawing/2014/main" val="752023540"/>
                    </a:ext>
                  </a:extLst>
                </a:gridCol>
                <a:gridCol w="1021300">
                  <a:extLst>
                    <a:ext uri="{9D8B030D-6E8A-4147-A177-3AD203B41FA5}">
                      <a16:colId xmlns:a16="http://schemas.microsoft.com/office/drawing/2014/main" val="3624051143"/>
                    </a:ext>
                  </a:extLst>
                </a:gridCol>
              </a:tblGrid>
              <a:tr h="427674">
                <a:tc>
                  <a:txBody>
                    <a:bodyPr/>
                    <a:lstStyle/>
                    <a:p>
                      <a:r>
                        <a:rPr lang="en-US" dirty="0"/>
                        <a:t>A</a:t>
                      </a:r>
                    </a:p>
                  </a:txBody>
                  <a:tcPr/>
                </a:tc>
                <a:tc>
                  <a:txBody>
                    <a:bodyPr/>
                    <a:lstStyle/>
                    <a:p>
                      <a:r>
                        <a:rPr lang="en-US" dirty="0"/>
                        <a:t>B</a:t>
                      </a:r>
                    </a:p>
                  </a:txBody>
                  <a:tcPr/>
                </a:tc>
                <a:tc>
                  <a:txBody>
                    <a:bodyPr/>
                    <a:lstStyle/>
                    <a:p>
                      <a:r>
                        <a:rPr lang="en-US" dirty="0"/>
                        <a:t>Y</a:t>
                      </a:r>
                    </a:p>
                  </a:txBody>
                  <a:tcPr/>
                </a:tc>
                <a:extLst>
                  <a:ext uri="{0D108BD9-81ED-4DB2-BD59-A6C34878D82A}">
                    <a16:rowId xmlns:a16="http://schemas.microsoft.com/office/drawing/2014/main" val="1236933833"/>
                  </a:ext>
                </a:extLst>
              </a:tr>
              <a:tr h="427674">
                <a:tc>
                  <a:txBody>
                    <a:bodyPr/>
                    <a:lstStyle/>
                    <a:p>
                      <a:r>
                        <a:rPr lang="en-US" dirty="0"/>
                        <a:t>0</a:t>
                      </a:r>
                    </a:p>
                  </a:txBody>
                  <a:tcPr>
                    <a:noFill/>
                  </a:tcPr>
                </a:tc>
                <a:tc>
                  <a:txBody>
                    <a:bodyPr/>
                    <a:lstStyle/>
                    <a:p>
                      <a:r>
                        <a:rPr lang="en-US" dirty="0"/>
                        <a:t>0</a:t>
                      </a:r>
                    </a:p>
                  </a:txBody>
                  <a:tcPr>
                    <a:noFill/>
                  </a:tcPr>
                </a:tc>
                <a:tc>
                  <a:txBody>
                    <a:bodyPr/>
                    <a:lstStyle/>
                    <a:p>
                      <a:r>
                        <a:rPr lang="en-US" dirty="0"/>
                        <a:t>1</a:t>
                      </a:r>
                    </a:p>
                  </a:txBody>
                  <a:tcPr>
                    <a:noFill/>
                  </a:tcPr>
                </a:tc>
                <a:extLst>
                  <a:ext uri="{0D108BD9-81ED-4DB2-BD59-A6C34878D82A}">
                    <a16:rowId xmlns:a16="http://schemas.microsoft.com/office/drawing/2014/main" val="134255957"/>
                  </a:ext>
                </a:extLst>
              </a:tr>
              <a:tr h="135583">
                <a:tc>
                  <a:txBody>
                    <a:bodyPr/>
                    <a:lstStyle/>
                    <a:p>
                      <a:r>
                        <a:rPr lang="en-US" dirty="0"/>
                        <a:t>0</a:t>
                      </a:r>
                    </a:p>
                  </a:txBody>
                  <a:tcPr>
                    <a:solidFill>
                      <a:schemeClr val="accent2">
                        <a:lumMod val="60000"/>
                        <a:lumOff val="40000"/>
                      </a:schemeClr>
                    </a:solidFill>
                  </a:tcPr>
                </a:tc>
                <a:tc>
                  <a:txBody>
                    <a:bodyPr/>
                    <a:lstStyle/>
                    <a:p>
                      <a:r>
                        <a:rPr lang="en-US" dirty="0"/>
                        <a:t>1</a:t>
                      </a:r>
                    </a:p>
                  </a:txBody>
                  <a:tcPr>
                    <a:solidFill>
                      <a:schemeClr val="accent2">
                        <a:lumMod val="60000"/>
                        <a:lumOff val="40000"/>
                      </a:schemeClr>
                    </a:solidFill>
                  </a:tcPr>
                </a:tc>
                <a:tc>
                  <a:txBody>
                    <a:bodyPr/>
                    <a:lstStyle/>
                    <a:p>
                      <a:r>
                        <a:rPr lang="en-US" dirty="0"/>
                        <a:t>1</a:t>
                      </a:r>
                    </a:p>
                  </a:txBody>
                  <a:tcPr>
                    <a:solidFill>
                      <a:schemeClr val="accent2">
                        <a:lumMod val="60000"/>
                        <a:lumOff val="40000"/>
                      </a:schemeClr>
                    </a:solidFill>
                  </a:tcPr>
                </a:tc>
                <a:extLst>
                  <a:ext uri="{0D108BD9-81ED-4DB2-BD59-A6C34878D82A}">
                    <a16:rowId xmlns:a16="http://schemas.microsoft.com/office/drawing/2014/main" val="260358105"/>
                  </a:ext>
                </a:extLst>
              </a:tr>
              <a:tr h="427674">
                <a:tc>
                  <a:txBody>
                    <a:bodyPr/>
                    <a:lstStyle/>
                    <a:p>
                      <a:r>
                        <a:rPr lang="en-US" dirty="0"/>
                        <a:t>1</a:t>
                      </a:r>
                    </a:p>
                  </a:txBody>
                  <a:tcPr>
                    <a:solidFill>
                      <a:schemeClr val="accent2">
                        <a:lumMod val="60000"/>
                        <a:lumOff val="40000"/>
                      </a:schemeClr>
                    </a:solidFill>
                  </a:tcPr>
                </a:tc>
                <a:tc>
                  <a:txBody>
                    <a:bodyPr/>
                    <a:lstStyle/>
                    <a:p>
                      <a:r>
                        <a:rPr lang="en-US" dirty="0"/>
                        <a:t>0</a:t>
                      </a:r>
                    </a:p>
                  </a:txBody>
                  <a:tcPr>
                    <a:solidFill>
                      <a:schemeClr val="accent2">
                        <a:lumMod val="60000"/>
                        <a:lumOff val="40000"/>
                      </a:schemeClr>
                    </a:solidFill>
                  </a:tcPr>
                </a:tc>
                <a:tc>
                  <a:txBody>
                    <a:bodyPr/>
                    <a:lstStyle/>
                    <a:p>
                      <a:r>
                        <a:rPr lang="en-US" dirty="0"/>
                        <a:t>1</a:t>
                      </a:r>
                    </a:p>
                  </a:txBody>
                  <a:tcPr>
                    <a:solidFill>
                      <a:schemeClr val="accent2">
                        <a:lumMod val="60000"/>
                        <a:lumOff val="40000"/>
                      </a:schemeClr>
                    </a:solidFill>
                  </a:tcPr>
                </a:tc>
                <a:extLst>
                  <a:ext uri="{0D108BD9-81ED-4DB2-BD59-A6C34878D82A}">
                    <a16:rowId xmlns:a16="http://schemas.microsoft.com/office/drawing/2014/main" val="2029191624"/>
                  </a:ext>
                </a:extLst>
              </a:tr>
              <a:tr h="427674">
                <a:tc>
                  <a:txBody>
                    <a:bodyPr/>
                    <a:lstStyle/>
                    <a:p>
                      <a:r>
                        <a:rPr lang="en-US" dirty="0"/>
                        <a:t>1</a:t>
                      </a:r>
                    </a:p>
                  </a:txBody>
                  <a:tcPr/>
                </a:tc>
                <a:tc>
                  <a:txBody>
                    <a:bodyPr/>
                    <a:lstStyle/>
                    <a:p>
                      <a:r>
                        <a:rPr lang="en-US" dirty="0"/>
                        <a:t>1</a:t>
                      </a:r>
                    </a:p>
                  </a:txBody>
                  <a:tcPr/>
                </a:tc>
                <a:tc>
                  <a:txBody>
                    <a:bodyPr/>
                    <a:lstStyle/>
                    <a:p>
                      <a:r>
                        <a:rPr lang="en-US" dirty="0"/>
                        <a:t>1</a:t>
                      </a:r>
                    </a:p>
                  </a:txBody>
                  <a:tcPr/>
                </a:tc>
                <a:extLst>
                  <a:ext uri="{0D108BD9-81ED-4DB2-BD59-A6C34878D82A}">
                    <a16:rowId xmlns:a16="http://schemas.microsoft.com/office/drawing/2014/main" val="2666257062"/>
                  </a:ext>
                </a:extLst>
              </a:tr>
            </a:tbl>
          </a:graphicData>
        </a:graphic>
      </p:graphicFrame>
    </p:spTree>
    <p:extLst>
      <p:ext uri="{BB962C8B-B14F-4D97-AF65-F5344CB8AC3E}">
        <p14:creationId xmlns:p14="http://schemas.microsoft.com/office/powerpoint/2010/main" val="9239620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2536D-C159-46A6-9856-7DACBFB1D599}"/>
              </a:ext>
            </a:extLst>
          </p:cNvPr>
          <p:cNvSpPr>
            <a:spLocks noGrp="1"/>
          </p:cNvSpPr>
          <p:nvPr>
            <p:ph type="title"/>
          </p:nvPr>
        </p:nvSpPr>
        <p:spPr>
          <a:xfrm>
            <a:off x="1893785" y="313828"/>
            <a:ext cx="8555232" cy="724859"/>
          </a:xfrm>
        </p:spPr>
        <p:txBody>
          <a:bodyPr>
            <a:normAutofit fontScale="90000"/>
          </a:bodyPr>
          <a:lstStyle/>
          <a:p>
            <a:r>
              <a:rPr lang="en-US" dirty="0"/>
              <a:t>DTL operation</a:t>
            </a:r>
          </a:p>
        </p:txBody>
      </p:sp>
      <p:sp>
        <p:nvSpPr>
          <p:cNvPr id="3" name="Content Placeholder 2">
            <a:extLst>
              <a:ext uri="{FF2B5EF4-FFF2-40B4-BE49-F238E27FC236}">
                <a16:creationId xmlns:a16="http://schemas.microsoft.com/office/drawing/2014/main" id="{732098B3-6C62-435D-B7ED-5CB789DE6EAD}"/>
              </a:ext>
            </a:extLst>
          </p:cNvPr>
          <p:cNvSpPr>
            <a:spLocks noGrp="1"/>
          </p:cNvSpPr>
          <p:nvPr>
            <p:ph idx="1"/>
          </p:nvPr>
        </p:nvSpPr>
        <p:spPr>
          <a:xfrm>
            <a:off x="899485" y="1448437"/>
            <a:ext cx="9549532" cy="4907975"/>
          </a:xfrm>
        </p:spPr>
        <p:txBody>
          <a:bodyPr>
            <a:noAutofit/>
          </a:bodyPr>
          <a:lstStyle/>
          <a:p>
            <a:r>
              <a:rPr lang="en-US" sz="2000" b="1" u="sng" dirty="0"/>
              <a:t>CASE 4: </a:t>
            </a:r>
          </a:p>
          <a:p>
            <a:r>
              <a:rPr lang="en-US" sz="2000" dirty="0"/>
              <a:t>A = 1 and B = 1 </a:t>
            </a:r>
          </a:p>
          <a:p>
            <a:r>
              <a:rPr lang="en-US" sz="2000" dirty="0"/>
              <a:t>Both A and B in REVERSE bias (Open circuit)</a:t>
            </a:r>
          </a:p>
          <a:p>
            <a:r>
              <a:rPr lang="en-US" sz="2000" dirty="0"/>
              <a:t>So current from </a:t>
            </a:r>
            <a:r>
              <a:rPr lang="en-US" sz="2000" dirty="0" err="1"/>
              <a:t>Vcc</a:t>
            </a:r>
            <a:r>
              <a:rPr lang="en-US" sz="2000" dirty="0"/>
              <a:t> flows directly to D1 (</a:t>
            </a:r>
            <a:r>
              <a:rPr lang="en-US" sz="2000" dirty="0" err="1"/>
              <a:t>i.e</a:t>
            </a:r>
            <a:r>
              <a:rPr lang="en-US" sz="2000" dirty="0"/>
              <a:t> D1 connected to </a:t>
            </a:r>
            <a:r>
              <a:rPr lang="en-US" sz="2000" dirty="0" err="1"/>
              <a:t>Vcc</a:t>
            </a:r>
            <a:r>
              <a:rPr lang="en-US" sz="2000" dirty="0"/>
              <a:t>)</a:t>
            </a:r>
          </a:p>
          <a:p>
            <a:r>
              <a:rPr lang="en-US" sz="2000" dirty="0"/>
              <a:t>Thus there is sufficient voltage to turn ON D1</a:t>
            </a:r>
          </a:p>
          <a:p>
            <a:r>
              <a:rPr lang="en-US" sz="2000" dirty="0"/>
              <a:t>Hence D1 is ON, which passes sufficient voltage to the anode of D2 (so D2 is also ON)</a:t>
            </a:r>
          </a:p>
          <a:p>
            <a:r>
              <a:rPr lang="en-US" sz="2000" dirty="0"/>
              <a:t>As both D1 and D2 are ON, there will be sufficient high voltage at the base B of transistor T </a:t>
            </a:r>
          </a:p>
          <a:p>
            <a:r>
              <a:rPr lang="en-US" sz="2000" dirty="0"/>
              <a:t>T is therefore in SATURATION region (ON) </a:t>
            </a:r>
          </a:p>
          <a:p>
            <a:r>
              <a:rPr lang="en-US" sz="2000" dirty="0"/>
              <a:t>Hence, Short Circuit created </a:t>
            </a:r>
          </a:p>
          <a:p>
            <a:r>
              <a:rPr lang="en-US" sz="2000" dirty="0"/>
              <a:t>So Y (output) will be connected to GND through the short </a:t>
            </a:r>
            <a:r>
              <a:rPr lang="en-US" sz="2000" dirty="0" err="1"/>
              <a:t>ckt</a:t>
            </a:r>
            <a:r>
              <a:rPr lang="en-US" sz="2000" dirty="0"/>
              <a:t> </a:t>
            </a:r>
          </a:p>
          <a:p>
            <a:r>
              <a:rPr lang="en-US" sz="2000" dirty="0"/>
              <a:t> That means  </a:t>
            </a:r>
            <a:r>
              <a:rPr lang="en-US" sz="2000" dirty="0" err="1"/>
              <a:t>Vout</a:t>
            </a:r>
            <a:r>
              <a:rPr lang="en-US" sz="2000" dirty="0"/>
              <a:t> or Y equal to 0 volt</a:t>
            </a:r>
          </a:p>
          <a:p>
            <a:pPr marL="0" indent="0">
              <a:buNone/>
            </a:pPr>
            <a:endParaRPr lang="en-US" sz="2000" dirty="0"/>
          </a:p>
          <a:p>
            <a:endParaRPr lang="en-US" sz="2000" dirty="0"/>
          </a:p>
          <a:p>
            <a:pPr marL="0" indent="0">
              <a:buNone/>
            </a:pPr>
            <a:r>
              <a:rPr lang="en-US" sz="2000" dirty="0"/>
              <a:t>  </a:t>
            </a:r>
          </a:p>
          <a:p>
            <a:endParaRPr lang="en-US" sz="2000" dirty="0"/>
          </a:p>
        </p:txBody>
      </p:sp>
      <p:graphicFrame>
        <p:nvGraphicFramePr>
          <p:cNvPr id="5" name="Table 5">
            <a:extLst>
              <a:ext uri="{FF2B5EF4-FFF2-40B4-BE49-F238E27FC236}">
                <a16:creationId xmlns:a16="http://schemas.microsoft.com/office/drawing/2014/main" id="{DAA13F3C-4318-4CBF-8486-04CC4875A835}"/>
              </a:ext>
            </a:extLst>
          </p:cNvPr>
          <p:cNvGraphicFramePr>
            <a:graphicFrameLocks noGrp="1"/>
          </p:cNvGraphicFramePr>
          <p:nvPr>
            <p:extLst>
              <p:ext uri="{D42A27DB-BD31-4B8C-83A1-F6EECF244321}">
                <p14:modId xmlns:p14="http://schemas.microsoft.com/office/powerpoint/2010/main" val="424129022"/>
              </p:ext>
            </p:extLst>
          </p:nvPr>
        </p:nvGraphicFramePr>
        <p:xfrm>
          <a:off x="8539334" y="1184213"/>
          <a:ext cx="3063900" cy="2076456"/>
        </p:xfrm>
        <a:graphic>
          <a:graphicData uri="http://schemas.openxmlformats.org/drawingml/2006/table">
            <a:tbl>
              <a:tblPr firstRow="1" bandRow="1">
                <a:tableStyleId>{616DA210-FB5B-4158-B5E0-FEB733F419BA}</a:tableStyleId>
              </a:tblPr>
              <a:tblGrid>
                <a:gridCol w="1021300">
                  <a:extLst>
                    <a:ext uri="{9D8B030D-6E8A-4147-A177-3AD203B41FA5}">
                      <a16:colId xmlns:a16="http://schemas.microsoft.com/office/drawing/2014/main" val="1097600526"/>
                    </a:ext>
                  </a:extLst>
                </a:gridCol>
                <a:gridCol w="1021300">
                  <a:extLst>
                    <a:ext uri="{9D8B030D-6E8A-4147-A177-3AD203B41FA5}">
                      <a16:colId xmlns:a16="http://schemas.microsoft.com/office/drawing/2014/main" val="752023540"/>
                    </a:ext>
                  </a:extLst>
                </a:gridCol>
                <a:gridCol w="1021300">
                  <a:extLst>
                    <a:ext uri="{9D8B030D-6E8A-4147-A177-3AD203B41FA5}">
                      <a16:colId xmlns:a16="http://schemas.microsoft.com/office/drawing/2014/main" val="3624051143"/>
                    </a:ext>
                  </a:extLst>
                </a:gridCol>
              </a:tblGrid>
              <a:tr h="0">
                <a:tc>
                  <a:txBody>
                    <a:bodyPr/>
                    <a:lstStyle/>
                    <a:p>
                      <a:r>
                        <a:rPr lang="en-US" dirty="0"/>
                        <a:t>A</a:t>
                      </a:r>
                    </a:p>
                  </a:txBody>
                  <a:tcPr/>
                </a:tc>
                <a:tc>
                  <a:txBody>
                    <a:bodyPr/>
                    <a:lstStyle/>
                    <a:p>
                      <a:r>
                        <a:rPr lang="en-US" dirty="0"/>
                        <a:t>B</a:t>
                      </a:r>
                    </a:p>
                  </a:txBody>
                  <a:tcPr/>
                </a:tc>
                <a:tc>
                  <a:txBody>
                    <a:bodyPr/>
                    <a:lstStyle/>
                    <a:p>
                      <a:r>
                        <a:rPr lang="en-US" dirty="0"/>
                        <a:t>Y</a:t>
                      </a:r>
                    </a:p>
                  </a:txBody>
                  <a:tcPr/>
                </a:tc>
                <a:extLst>
                  <a:ext uri="{0D108BD9-81ED-4DB2-BD59-A6C34878D82A}">
                    <a16:rowId xmlns:a16="http://schemas.microsoft.com/office/drawing/2014/main" val="1236933833"/>
                  </a:ext>
                </a:extLst>
              </a:tr>
              <a:tr h="427674">
                <a:tc>
                  <a:txBody>
                    <a:bodyPr/>
                    <a:lstStyle/>
                    <a:p>
                      <a:r>
                        <a:rPr lang="en-US" dirty="0"/>
                        <a:t>0</a:t>
                      </a:r>
                    </a:p>
                  </a:txBody>
                  <a:tcPr>
                    <a:noFill/>
                  </a:tcPr>
                </a:tc>
                <a:tc>
                  <a:txBody>
                    <a:bodyPr/>
                    <a:lstStyle/>
                    <a:p>
                      <a:r>
                        <a:rPr lang="en-US" dirty="0"/>
                        <a:t>0</a:t>
                      </a:r>
                    </a:p>
                  </a:txBody>
                  <a:tcPr>
                    <a:noFill/>
                  </a:tcPr>
                </a:tc>
                <a:tc>
                  <a:txBody>
                    <a:bodyPr/>
                    <a:lstStyle/>
                    <a:p>
                      <a:r>
                        <a:rPr lang="en-US" dirty="0"/>
                        <a:t>1</a:t>
                      </a:r>
                    </a:p>
                  </a:txBody>
                  <a:tcPr>
                    <a:noFill/>
                  </a:tcPr>
                </a:tc>
                <a:extLst>
                  <a:ext uri="{0D108BD9-81ED-4DB2-BD59-A6C34878D82A}">
                    <a16:rowId xmlns:a16="http://schemas.microsoft.com/office/drawing/2014/main" val="134255957"/>
                  </a:ext>
                </a:extLst>
              </a:tr>
              <a:tr h="427674">
                <a:tc>
                  <a:txBody>
                    <a:bodyPr/>
                    <a:lstStyle/>
                    <a:p>
                      <a:r>
                        <a:rPr lang="en-US" dirty="0"/>
                        <a:t>0</a:t>
                      </a:r>
                    </a:p>
                  </a:txBody>
                  <a:tcPr>
                    <a:noFill/>
                  </a:tcPr>
                </a:tc>
                <a:tc>
                  <a:txBody>
                    <a:bodyPr/>
                    <a:lstStyle/>
                    <a:p>
                      <a:r>
                        <a:rPr lang="en-US" dirty="0"/>
                        <a:t>1</a:t>
                      </a:r>
                    </a:p>
                  </a:txBody>
                  <a:tcPr>
                    <a:noFill/>
                  </a:tcPr>
                </a:tc>
                <a:tc>
                  <a:txBody>
                    <a:bodyPr/>
                    <a:lstStyle/>
                    <a:p>
                      <a:r>
                        <a:rPr lang="en-US" dirty="0"/>
                        <a:t>1</a:t>
                      </a:r>
                    </a:p>
                  </a:txBody>
                  <a:tcPr>
                    <a:noFill/>
                  </a:tcPr>
                </a:tc>
                <a:extLst>
                  <a:ext uri="{0D108BD9-81ED-4DB2-BD59-A6C34878D82A}">
                    <a16:rowId xmlns:a16="http://schemas.microsoft.com/office/drawing/2014/main" val="260358105"/>
                  </a:ext>
                </a:extLst>
              </a:tr>
              <a:tr h="427674">
                <a:tc>
                  <a:txBody>
                    <a:bodyPr/>
                    <a:lstStyle/>
                    <a:p>
                      <a:r>
                        <a:rPr lang="en-US" dirty="0"/>
                        <a:t>1</a:t>
                      </a:r>
                    </a:p>
                  </a:txBody>
                  <a:tcPr>
                    <a:noFill/>
                  </a:tcPr>
                </a:tc>
                <a:tc>
                  <a:txBody>
                    <a:bodyPr/>
                    <a:lstStyle/>
                    <a:p>
                      <a:r>
                        <a:rPr lang="en-US" dirty="0"/>
                        <a:t>0</a:t>
                      </a:r>
                    </a:p>
                  </a:txBody>
                  <a:tcPr>
                    <a:noFill/>
                  </a:tcPr>
                </a:tc>
                <a:tc>
                  <a:txBody>
                    <a:bodyPr/>
                    <a:lstStyle/>
                    <a:p>
                      <a:r>
                        <a:rPr lang="en-US" dirty="0"/>
                        <a:t>1</a:t>
                      </a:r>
                    </a:p>
                  </a:txBody>
                  <a:tcPr>
                    <a:noFill/>
                  </a:tcPr>
                </a:tc>
                <a:extLst>
                  <a:ext uri="{0D108BD9-81ED-4DB2-BD59-A6C34878D82A}">
                    <a16:rowId xmlns:a16="http://schemas.microsoft.com/office/drawing/2014/main" val="2029191624"/>
                  </a:ext>
                </a:extLst>
              </a:tr>
              <a:tr h="427674">
                <a:tc>
                  <a:txBody>
                    <a:bodyPr/>
                    <a:lstStyle/>
                    <a:p>
                      <a:r>
                        <a:rPr lang="en-US" dirty="0"/>
                        <a:t>1</a:t>
                      </a:r>
                    </a:p>
                  </a:txBody>
                  <a:tcPr>
                    <a:solidFill>
                      <a:schemeClr val="accent2">
                        <a:lumMod val="60000"/>
                        <a:lumOff val="40000"/>
                      </a:schemeClr>
                    </a:solidFill>
                  </a:tcPr>
                </a:tc>
                <a:tc>
                  <a:txBody>
                    <a:bodyPr/>
                    <a:lstStyle/>
                    <a:p>
                      <a:r>
                        <a:rPr lang="en-US" dirty="0"/>
                        <a:t>1</a:t>
                      </a:r>
                    </a:p>
                  </a:txBody>
                  <a:tcPr>
                    <a:solidFill>
                      <a:schemeClr val="accent2">
                        <a:lumMod val="60000"/>
                        <a:lumOff val="40000"/>
                      </a:schemeClr>
                    </a:solidFill>
                  </a:tcPr>
                </a:tc>
                <a:tc>
                  <a:txBody>
                    <a:bodyPr/>
                    <a:lstStyle/>
                    <a:p>
                      <a:r>
                        <a:rPr lang="en-US" dirty="0"/>
                        <a:t>1</a:t>
                      </a:r>
                    </a:p>
                  </a:txBody>
                  <a:tcPr>
                    <a:solidFill>
                      <a:schemeClr val="accent2">
                        <a:lumMod val="60000"/>
                        <a:lumOff val="40000"/>
                      </a:schemeClr>
                    </a:solidFill>
                  </a:tcPr>
                </a:tc>
                <a:extLst>
                  <a:ext uri="{0D108BD9-81ED-4DB2-BD59-A6C34878D82A}">
                    <a16:rowId xmlns:a16="http://schemas.microsoft.com/office/drawing/2014/main" val="2666257062"/>
                  </a:ext>
                </a:extLst>
              </a:tr>
            </a:tbl>
          </a:graphicData>
        </a:graphic>
      </p:graphicFrame>
    </p:spTree>
    <p:extLst>
      <p:ext uri="{BB962C8B-B14F-4D97-AF65-F5344CB8AC3E}">
        <p14:creationId xmlns:p14="http://schemas.microsoft.com/office/powerpoint/2010/main" val="28276138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F3FE090-2F4A-4227-9272-FFC41202E450}"/>
              </a:ext>
            </a:extLst>
          </p:cNvPr>
          <p:cNvPicPr>
            <a:picLocks noGrp="1" noChangeAspect="1"/>
          </p:cNvPicPr>
          <p:nvPr>
            <p:ph idx="1"/>
          </p:nvPr>
        </p:nvPicPr>
        <p:blipFill>
          <a:blip r:embed="rId2"/>
          <a:stretch>
            <a:fillRect/>
          </a:stretch>
        </p:blipFill>
        <p:spPr>
          <a:xfrm>
            <a:off x="880084" y="164372"/>
            <a:ext cx="10431832" cy="236310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Picture 7">
            <a:extLst>
              <a:ext uri="{FF2B5EF4-FFF2-40B4-BE49-F238E27FC236}">
                <a16:creationId xmlns:a16="http://schemas.microsoft.com/office/drawing/2014/main" id="{766A2AAD-C1A9-40A6-B207-ADF1B5C44C0E}"/>
              </a:ext>
            </a:extLst>
          </p:cNvPr>
          <p:cNvPicPr>
            <a:picLocks noChangeAspect="1"/>
          </p:cNvPicPr>
          <p:nvPr/>
        </p:nvPicPr>
        <p:blipFill>
          <a:blip r:embed="rId3"/>
          <a:stretch>
            <a:fillRect/>
          </a:stretch>
        </p:blipFill>
        <p:spPr>
          <a:xfrm>
            <a:off x="2487168" y="3178206"/>
            <a:ext cx="7073158" cy="351542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163579693"/>
      </p:ext>
    </p:extLst>
  </p:cSld>
  <p:clrMapOvr>
    <a:masterClrMapping/>
  </p:clrMapOvr>
</p:sld>
</file>

<file path=ppt/theme/theme1.xml><?xml version="1.0" encoding="utf-8"?>
<a:theme xmlns:a="http://schemas.openxmlformats.org/drawingml/2006/main" name="Parcel">
  <a:themeElements>
    <a:clrScheme name="Parcel">
      <a:dk1>
        <a:srgbClr val="000000"/>
      </a:dk1>
      <a:lt1>
        <a:sysClr val="window" lastClr="FFFFFF"/>
      </a:lt1>
      <a:dk2>
        <a:srgbClr val="5E5E5E"/>
      </a:dk2>
      <a:lt2>
        <a:srgbClr val="DDDDDD"/>
      </a:lt2>
      <a:accent1>
        <a:srgbClr val="A6B727"/>
      </a:accent1>
      <a:accent2>
        <a:srgbClr val="418AB3"/>
      </a:accent2>
      <a:accent3>
        <a:srgbClr val="F69200"/>
      </a:accent3>
      <a:accent4>
        <a:srgbClr val="838383"/>
      </a:accent4>
      <a:accent5>
        <a:srgbClr val="FEC306"/>
      </a:accent5>
      <a:accent6>
        <a:srgbClr val="DF5327"/>
      </a:accent6>
      <a:hlink>
        <a:srgbClr val="F59E00"/>
      </a:hlink>
      <a:folHlink>
        <a:srgbClr val="B2B2B2"/>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A425FB89-E954-4A2A-81DC-D90804A94DBA}"/>
    </a:ext>
  </a:extLst>
</a:theme>
</file>

<file path=docProps/app.xml><?xml version="1.0" encoding="utf-8"?>
<Properties xmlns="http://schemas.openxmlformats.org/officeDocument/2006/extended-properties" xmlns:vt="http://schemas.openxmlformats.org/officeDocument/2006/docPropsVTypes">
  <Template>Parcel</Template>
  <TotalTime>666</TotalTime>
  <Words>870</Words>
  <Application>Microsoft Office PowerPoint</Application>
  <PresentationFormat>Widescreen</PresentationFormat>
  <Paragraphs>124</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Gill Sans MT</vt:lpstr>
      <vt:lpstr>inherit</vt:lpstr>
      <vt:lpstr>Source Sans Pro</vt:lpstr>
      <vt:lpstr>Parcel</vt:lpstr>
      <vt:lpstr>Diode Transistor Logic</vt:lpstr>
      <vt:lpstr>Generation of ics</vt:lpstr>
      <vt:lpstr>Digital logic families</vt:lpstr>
      <vt:lpstr>Diode Transistor logic (DTL)</vt:lpstr>
      <vt:lpstr>Diode Transistor logic (DTL)</vt:lpstr>
      <vt:lpstr>DTL operation</vt:lpstr>
      <vt:lpstr>DTL operation</vt:lpstr>
      <vt:lpstr>DTL operation</vt:lpstr>
      <vt:lpstr>PowerPoint Presentation</vt:lpstr>
      <vt:lpstr>Solution(4.1)</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Diode Transistor Logic</dc:title>
  <dc:creator>Uzma Hasan</dc:creator>
  <cp:lastModifiedBy>fariavns9@gmail.com</cp:lastModifiedBy>
  <cp:revision>32</cp:revision>
  <cp:lastPrinted>2020-07-15T04:41:12Z</cp:lastPrinted>
  <dcterms:created xsi:type="dcterms:W3CDTF">2020-07-05T12:40:43Z</dcterms:created>
  <dcterms:modified xsi:type="dcterms:W3CDTF">2020-12-09T15:07:23Z</dcterms:modified>
</cp:coreProperties>
</file>

<file path=docProps/thumbnail.jpeg>
</file>